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tags/tag14.xml" ContentType="application/vnd.openxmlformats-officedocument.presentationml.tags+xml"/>
  <Override PartName="/ppt/notesSlides/notesSlide18.xml" ContentType="application/vnd.openxmlformats-officedocument.presentationml.notesSlide+xml"/>
  <Override PartName="/ppt/tags/tag15.xml" ContentType="application/vnd.openxmlformats-officedocument.presentationml.tags+xml"/>
  <Override PartName="/ppt/notesSlides/notesSlide19.xml" ContentType="application/vnd.openxmlformats-officedocument.presentationml.notesSlide+xml"/>
  <Override PartName="/ppt/tags/tag16.xml" ContentType="application/vnd.openxmlformats-officedocument.presentationml.tags+xml"/>
  <Override PartName="/ppt/notesSlides/notesSlide20.xml" ContentType="application/vnd.openxmlformats-officedocument.presentationml.notesSlide+xml"/>
  <Override PartName="/ppt/tags/tag17.xml" ContentType="application/vnd.openxmlformats-officedocument.presentationml.tags+xml"/>
  <Override PartName="/ppt/notesSlides/notesSlide21.xml" ContentType="application/vnd.openxmlformats-officedocument.presentationml.notesSlide+xml"/>
  <Override PartName="/ppt/tags/tag18.xml" ContentType="application/vnd.openxmlformats-officedocument.presentationml.tags+xml"/>
  <Override PartName="/ppt/notesSlides/notesSlide22.xml" ContentType="application/vnd.openxmlformats-officedocument.presentationml.notesSlide+xml"/>
  <Override PartName="/ppt/tags/tag19.xml" ContentType="application/vnd.openxmlformats-officedocument.presentationml.tags+xml"/>
  <Override PartName="/ppt/notesSlides/notesSlide23.xml" ContentType="application/vnd.openxmlformats-officedocument.presentationml.notesSlide+xml"/>
  <Override PartName="/ppt/tags/tag20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21.xml" ContentType="application/vnd.openxmlformats-officedocument.presentationml.tags+xml"/>
  <Override PartName="/ppt/notesSlides/notesSlide26.xml" ContentType="application/vnd.openxmlformats-officedocument.presentationml.notesSlide+xml"/>
  <Override PartName="/ppt/tags/tag22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23.xml" ContentType="application/vnd.openxmlformats-officedocument.presentationml.tags+xml"/>
  <Override PartName="/ppt/notesSlides/notesSlide29.xml" ContentType="application/vnd.openxmlformats-officedocument.presentationml.notesSlide+xml"/>
  <Override PartName="/ppt/tags/tag24.xml" ContentType="application/vnd.openxmlformats-officedocument.presentationml.tags+xml"/>
  <Override PartName="/ppt/notesSlides/notesSlide30.xml" ContentType="application/vnd.openxmlformats-officedocument.presentationml.notesSlide+xml"/>
  <Override PartName="/ppt/tags/tag25.xml" ContentType="application/vnd.openxmlformats-officedocument.presentationml.tags+xml"/>
  <Override PartName="/ppt/notesSlides/notesSlide31.xml" ContentType="application/vnd.openxmlformats-officedocument.presentationml.notesSlide+xml"/>
  <Override PartName="/ppt/tags/tag26.xml" ContentType="application/vnd.openxmlformats-officedocument.presentationml.tags+xml"/>
  <Override PartName="/ppt/notesSlides/notesSlide32.xml" ContentType="application/vnd.openxmlformats-officedocument.presentationml.notesSlide+xml"/>
  <Override PartName="/ppt/tags/tag27.xml" ContentType="application/vnd.openxmlformats-officedocument.presentationml.tags+xml"/>
  <Override PartName="/ppt/notesSlides/notesSlide33.xml" ContentType="application/vnd.openxmlformats-officedocument.presentationml.notesSlide+xml"/>
  <Override PartName="/ppt/tags/tag28.xml" ContentType="application/vnd.openxmlformats-officedocument.presentationml.tags+xml"/>
  <Override PartName="/ppt/notesSlides/notesSlide34.xml" ContentType="application/vnd.openxmlformats-officedocument.presentationml.notesSlide+xml"/>
  <Override PartName="/ppt/tags/tag29.xml" ContentType="application/vnd.openxmlformats-officedocument.presentationml.tags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51" r:id="rId1"/>
  </p:sldMasterIdLst>
  <p:notesMasterIdLst>
    <p:notesMasterId r:id="rId48"/>
  </p:notesMasterIdLst>
  <p:handoutMasterIdLst>
    <p:handoutMasterId r:id="rId49"/>
  </p:handoutMasterIdLst>
  <p:sldIdLst>
    <p:sldId id="2772" r:id="rId2"/>
    <p:sldId id="2916" r:id="rId3"/>
    <p:sldId id="2873" r:id="rId4"/>
    <p:sldId id="363" r:id="rId5"/>
    <p:sldId id="2894" r:id="rId6"/>
    <p:sldId id="2895" r:id="rId7"/>
    <p:sldId id="2898" r:id="rId8"/>
    <p:sldId id="2902" r:id="rId9"/>
    <p:sldId id="2901" r:id="rId10"/>
    <p:sldId id="2874" r:id="rId11"/>
    <p:sldId id="298" r:id="rId12"/>
    <p:sldId id="301" r:id="rId13"/>
    <p:sldId id="276" r:id="rId14"/>
    <p:sldId id="330" r:id="rId15"/>
    <p:sldId id="2903" r:id="rId16"/>
    <p:sldId id="2875" r:id="rId17"/>
    <p:sldId id="303" r:id="rId18"/>
    <p:sldId id="307" r:id="rId19"/>
    <p:sldId id="310" r:id="rId20"/>
    <p:sldId id="2907" r:id="rId21"/>
    <p:sldId id="2905" r:id="rId22"/>
    <p:sldId id="315" r:id="rId23"/>
    <p:sldId id="2909" r:id="rId24"/>
    <p:sldId id="316" r:id="rId25"/>
    <p:sldId id="283" r:id="rId26"/>
    <p:sldId id="319" r:id="rId27"/>
    <p:sldId id="349" r:id="rId28"/>
    <p:sldId id="2911" r:id="rId29"/>
    <p:sldId id="2912" r:id="rId30"/>
    <p:sldId id="285" r:id="rId31"/>
    <p:sldId id="437" r:id="rId32"/>
    <p:sldId id="438" r:id="rId33"/>
    <p:sldId id="2876" r:id="rId34"/>
    <p:sldId id="286" r:id="rId35"/>
    <p:sldId id="336" r:id="rId36"/>
    <p:sldId id="2913" r:id="rId37"/>
    <p:sldId id="2877" r:id="rId38"/>
    <p:sldId id="323" r:id="rId39"/>
    <p:sldId id="2879" r:id="rId40"/>
    <p:sldId id="348" r:id="rId41"/>
    <p:sldId id="2881" r:id="rId42"/>
    <p:sldId id="325" r:id="rId43"/>
    <p:sldId id="328" r:id="rId44"/>
    <p:sldId id="440" r:id="rId45"/>
    <p:sldId id="2915" r:id="rId46"/>
    <p:sldId id="2914" r:id="rId47"/>
  </p:sldIdLst>
  <p:sldSz cx="12192000" cy="6858000"/>
  <p:notesSz cx="6796088" cy="992505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Book Antiqua" panose="02040602050305030304" pitchFamily="18" charset="0"/>
      <p:regular r:id="rId54"/>
      <p:bold r:id="rId55"/>
      <p:italic r:id="rId56"/>
      <p:boldItalic r:id="rId57"/>
    </p:embeddedFont>
    <p:embeddedFont>
      <p:font typeface="Cambria Math" panose="02040503050406030204" pitchFamily="18" charset="0"/>
      <p:regular r:id="rId58"/>
    </p:embeddedFont>
    <p:embeddedFont>
      <p:font typeface="Wingdings 3" panose="05040102010807070707" pitchFamily="18" charset="2"/>
      <p:regular r:id="rId59"/>
    </p:embeddedFont>
    <p:embeddedFont>
      <p:font typeface="Segoe UI" panose="020B0502040204020203" pitchFamily="34" charset="0"/>
      <p:regular r:id="rId60"/>
      <p:bold r:id="rId61"/>
      <p:italic r:id="rId62"/>
      <p:boldItalic r:id="rId63"/>
    </p:embeddedFont>
    <p:embeddedFont>
      <p:font typeface="Arial Rounded MT Bold" panose="020B0604020202020204" charset="0"/>
      <p:regular r:id="rId64"/>
      <p:bold r:id="rId65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D"/>
    <a:srgbClr val="DEEBF7"/>
    <a:srgbClr val="FF0000"/>
    <a:srgbClr val="FFFFCC"/>
    <a:srgbClr val="5B9BD5"/>
    <a:srgbClr val="ECECEC"/>
    <a:srgbClr val="063D79"/>
    <a:srgbClr val="003399"/>
    <a:srgbClr val="C00101"/>
    <a:srgbClr val="FFE4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54" autoAdjust="0"/>
    <p:restoredTop sz="81668" autoAdjust="0"/>
  </p:normalViewPr>
  <p:slideViewPr>
    <p:cSldViewPr>
      <p:cViewPr varScale="1">
        <p:scale>
          <a:sx n="68" d="100"/>
          <a:sy n="68" d="100"/>
        </p:scale>
        <p:origin x="1099" y="62"/>
      </p:cViewPr>
      <p:guideLst>
        <p:guide orient="horz" pos="1056"/>
        <p:guide pos="3840"/>
      </p:guideLst>
    </p:cSldViewPr>
  </p:slideViewPr>
  <p:outlineViewPr>
    <p:cViewPr>
      <p:scale>
        <a:sx n="33" d="100"/>
        <a:sy n="33" d="100"/>
      </p:scale>
      <p:origin x="0" y="-3366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2658"/>
    </p:cViewPr>
  </p:sorterViewPr>
  <p:notesViewPr>
    <p:cSldViewPr>
      <p:cViewPr varScale="1">
        <p:scale>
          <a:sx n="87" d="100"/>
          <a:sy n="87" d="100"/>
        </p:scale>
        <p:origin x="3858" y="108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4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.fntdata"/><Relationship Id="rId55" Type="http://schemas.openxmlformats.org/officeDocument/2006/relationships/font" Target="fonts/font6.fntdata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image" Target="../media/image11.wmf"/><Relationship Id="rId7" Type="http://schemas.openxmlformats.org/officeDocument/2006/relationships/image" Target="../media/image15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6" Type="http://schemas.openxmlformats.org/officeDocument/2006/relationships/image" Target="../media/image14.wmf"/><Relationship Id="rId5" Type="http://schemas.openxmlformats.org/officeDocument/2006/relationships/image" Target="../media/image13.wmf"/><Relationship Id="rId4" Type="http://schemas.openxmlformats.org/officeDocument/2006/relationships/image" Target="../media/image1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Relationship Id="rId4" Type="http://schemas.openxmlformats.org/officeDocument/2006/relationships/image" Target="../media/image52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73.wmf"/><Relationship Id="rId1" Type="http://schemas.openxmlformats.org/officeDocument/2006/relationships/image" Target="../media/image72.wmf"/><Relationship Id="rId4" Type="http://schemas.openxmlformats.org/officeDocument/2006/relationships/image" Target="../media/image75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image" Target="../media/image78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Relationship Id="rId5" Type="http://schemas.openxmlformats.org/officeDocument/2006/relationships/image" Target="../media/image84.wmf"/><Relationship Id="rId4" Type="http://schemas.openxmlformats.org/officeDocument/2006/relationships/image" Target="../media/image8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6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5" Type="http://schemas.openxmlformats.org/officeDocument/2006/relationships/image" Target="../media/image35.wmf"/><Relationship Id="rId4" Type="http://schemas.openxmlformats.org/officeDocument/2006/relationships/image" Target="../media/image34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7" Type="http://schemas.openxmlformats.org/officeDocument/2006/relationships/image" Target="../media/image44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Relationship Id="rId6" Type="http://schemas.openxmlformats.org/officeDocument/2006/relationships/image" Target="../media/image43.wmf"/><Relationship Id="rId5" Type="http://schemas.openxmlformats.org/officeDocument/2006/relationships/image" Target="../media/image42.wmf"/><Relationship Id="rId4" Type="http://schemas.openxmlformats.org/officeDocument/2006/relationships/image" Target="../media/image41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789" y="0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6734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789" y="9426734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itchFamily="18" charset="0"/>
              </a:defRPr>
            </a:lvl1pPr>
          </a:lstStyle>
          <a:p>
            <a:fld id="{66D17C0D-3159-464E-A332-7C83698A29E4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76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t" anchorCtr="0" compatLnSpc="1">
            <a:prstTxWarp prst="textNoShape">
              <a:avLst/>
            </a:prstTxWarp>
          </a:bodyPr>
          <a:lstStyle>
            <a:lvl1pPr defTabSz="955388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376" y="0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t" anchorCtr="0" compatLnSpc="1">
            <a:prstTxWarp prst="textNoShape">
              <a:avLst/>
            </a:prstTxWarp>
          </a:bodyPr>
          <a:lstStyle>
            <a:lvl1pPr algn="r" defTabSz="955388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663" y="746125"/>
            <a:ext cx="6610350" cy="37195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251" y="4713368"/>
            <a:ext cx="4983586" cy="4465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Klicken Sie, um die Formate des Vorlagentextes zu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908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b" anchorCtr="0" compatLnSpc="1">
            <a:prstTxWarp prst="textNoShape">
              <a:avLst/>
            </a:prstTxWarp>
          </a:bodyPr>
          <a:lstStyle>
            <a:lvl1pPr defTabSz="955388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376" y="9429908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b" anchorCtr="0" compatLnSpc="1">
            <a:prstTxWarp prst="textNoShape">
              <a:avLst/>
            </a:prstTxWarp>
          </a:bodyPr>
          <a:lstStyle>
            <a:lvl1pPr algn="r" defTabSz="955388" eaLnBrk="1" hangingPunct="1">
              <a:defRPr sz="1300" b="0">
                <a:latin typeface="Times New Roman" pitchFamily="18" charset="0"/>
              </a:defRPr>
            </a:lvl1pPr>
          </a:lstStyle>
          <a:p>
            <a:fld id="{412C2970-D838-4E16-9F7E-5362C8D6E639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909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15078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6081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523490AB-A203-4204-BB93-78DA9FED02B3}" type="slidenum">
              <a:rPr lang="de-DE" smtClean="0">
                <a:latin typeface="Arial" charset="0"/>
              </a:rPr>
              <a:pPr/>
              <a:t>17</a:t>
            </a:fld>
            <a:endParaRPr lang="de-DE">
              <a:latin typeface="Arial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90788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2D72B91C-F5AD-432C-ADEB-47D07292DAEC}" type="slidenum">
              <a:rPr lang="de-DE" smtClean="0">
                <a:latin typeface="Arial" charset="0"/>
              </a:rPr>
              <a:pPr/>
              <a:t>18</a:t>
            </a:fld>
            <a:endParaRPr lang="de-DE">
              <a:latin typeface="Arial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8591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4934E104-81F6-4F8A-8D19-A9EB7F87D170}" type="slidenum">
              <a:rPr lang="de-DE" smtClean="0">
                <a:latin typeface="Arial" charset="0"/>
              </a:rPr>
              <a:pPr/>
              <a:t>19</a:t>
            </a:fld>
            <a:endParaRPr lang="de-DE">
              <a:latin typeface="Arial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41778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4934E104-81F6-4F8A-8D19-A9EB7F87D170}" type="slidenum">
              <a:rPr lang="de-DE" smtClean="0">
                <a:latin typeface="Arial" charset="0"/>
              </a:rPr>
              <a:pPr/>
              <a:t>20</a:t>
            </a:fld>
            <a:endParaRPr lang="de-DE">
              <a:latin typeface="Arial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03984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73832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4A266045-D00A-49AD-8FDD-E1F9FB3C4D9E}" type="slidenum">
              <a:rPr lang="de-DE" smtClean="0">
                <a:latin typeface="Arial" charset="0"/>
              </a:rPr>
              <a:pPr/>
              <a:t>22</a:t>
            </a:fld>
            <a:endParaRPr lang="de-DE">
              <a:latin typeface="Arial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97027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4A266045-D00A-49AD-8FDD-E1F9FB3C4D9E}" type="slidenum">
              <a:rPr lang="de-DE" smtClean="0">
                <a:latin typeface="Arial" charset="0"/>
              </a:rPr>
              <a:pPr/>
              <a:t>23</a:t>
            </a:fld>
            <a:endParaRPr lang="de-DE">
              <a:latin typeface="Arial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08791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948FB398-F8BD-4356-A6CD-7DC0200F658F}" type="slidenum">
              <a:rPr lang="de-DE" smtClean="0">
                <a:latin typeface="Arial" charset="0"/>
              </a:rPr>
              <a:pPr/>
              <a:t>24</a:t>
            </a:fld>
            <a:endParaRPr lang="de-DE">
              <a:latin typeface="Arial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6858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AC615CD2-49F4-4607-9736-FC7893CB68F8}" type="slidenum">
              <a:rPr lang="de-DE" smtClean="0">
                <a:latin typeface="Arial" charset="0"/>
              </a:rPr>
              <a:pPr/>
              <a:t>25</a:t>
            </a:fld>
            <a:endParaRPr lang="de-DE">
              <a:latin typeface="Arial" charset="0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l"/>
            <a:endParaRPr lang="de-D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91311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5C29FA02-6FA9-480D-B7C8-7A7D60DC1D72}" type="slidenum">
              <a:rPr lang="de-DE" smtClean="0">
                <a:latin typeface="Arial" charset="0"/>
              </a:rPr>
              <a:pPr/>
              <a:t>8</a:t>
            </a:fld>
            <a:endParaRPr lang="de-DE">
              <a:latin typeface="Arial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05719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0F40D138-A734-43FD-9770-2C69EFEE2A99}" type="slidenum">
              <a:rPr lang="de-DE" smtClean="0">
                <a:latin typeface="Arial" charset="0"/>
              </a:rPr>
              <a:pPr/>
              <a:t>26</a:t>
            </a:fld>
            <a:endParaRPr lang="de-DE">
              <a:latin typeface="Arial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8741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0F6F3D-17B9-4643-B5B0-6C1260E2B88B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10680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5571066E-436E-400F-8389-E43C0A2C68E2}" type="slidenum">
              <a:rPr lang="de-DE" smtClean="0">
                <a:latin typeface="Arial" charset="0"/>
              </a:rPr>
              <a:pPr/>
              <a:t>30</a:t>
            </a:fld>
            <a:endParaRPr lang="de-DE">
              <a:latin typeface="Arial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77398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5571066E-436E-400F-8389-E43C0A2C68E2}" type="slidenum">
              <a:rPr lang="de-DE" smtClean="0">
                <a:latin typeface="Arial" charset="0"/>
              </a:rPr>
              <a:pPr/>
              <a:t>31</a:t>
            </a:fld>
            <a:endParaRPr lang="de-DE">
              <a:latin typeface="Arial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41575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0F6F3D-17B9-4643-B5B0-6C1260E2B88B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31192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34030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15E6C358-8AE3-4E64-95F5-D2CD8782061A}" type="slidenum">
              <a:rPr lang="de-DE" smtClean="0">
                <a:latin typeface="Arial" charset="0"/>
              </a:rPr>
              <a:pPr/>
              <a:t>34</a:t>
            </a:fld>
            <a:endParaRPr lang="de-DE">
              <a:latin typeface="Arial" charset="0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8290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1D38E5B0-0F3B-4E8C-BFBD-C13412D96A1D}" type="slidenum">
              <a:rPr lang="de-DE" smtClean="0">
                <a:latin typeface="Arial" charset="0"/>
              </a:rPr>
              <a:pPr/>
              <a:t>35</a:t>
            </a:fld>
            <a:endParaRPr lang="de-DE">
              <a:latin typeface="Arial" charset="0"/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48909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02610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D33D6E17-85BE-446A-A5B2-3702ABA41250}" type="slidenum">
              <a:rPr lang="de-DE" smtClean="0">
                <a:latin typeface="Arial" charset="0"/>
              </a:rPr>
              <a:pPr/>
              <a:t>38</a:t>
            </a:fld>
            <a:endParaRPr lang="de-DE">
              <a:latin typeface="Arial" charset="0"/>
            </a:endParaRPr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4039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0F6F3D-17B9-4643-B5B0-6C1260E2B88B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7469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0F6F3D-17B9-4643-B5B0-6C1260E2B88B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35941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01FD953C-3796-493D-9339-BB4E2DFAE8FC}" type="slidenum">
              <a:rPr lang="de-DE" smtClean="0">
                <a:latin typeface="Arial" charset="0"/>
              </a:rPr>
              <a:pPr/>
              <a:t>40</a:t>
            </a:fld>
            <a:endParaRPr lang="de-DE">
              <a:latin typeface="Arial" charset="0"/>
            </a:endParaRPr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97159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0F6F3D-17B9-4643-B5B0-6C1260E2B88B}" type="slidenum">
              <a:rPr lang="de-DE" smtClean="0"/>
              <a:pPr>
                <a:defRPr/>
              </a:pPr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44678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04A5CF19-F5C2-42BA-9257-798980392A3F}" type="slidenum">
              <a:rPr lang="de-DE" smtClean="0">
                <a:latin typeface="Arial" charset="0"/>
              </a:rPr>
              <a:pPr/>
              <a:t>42</a:t>
            </a:fld>
            <a:endParaRPr lang="de-DE">
              <a:latin typeface="Arial" charset="0"/>
            </a:endParaRPr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80102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FD7589B1-6F56-449F-82EF-51ADD753C99D}" type="slidenum">
              <a:rPr lang="de-DE" smtClean="0">
                <a:latin typeface="Arial" charset="0"/>
              </a:rPr>
              <a:pPr/>
              <a:t>43</a:t>
            </a:fld>
            <a:endParaRPr lang="de-DE">
              <a:latin typeface="Arial" charset="0"/>
            </a:endParaRPr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39294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FD7589B1-6F56-449F-82EF-51ADD753C99D}" type="slidenum">
              <a:rPr lang="de-DE" smtClean="0">
                <a:latin typeface="Arial" charset="0"/>
              </a:rPr>
              <a:pPr/>
              <a:t>44</a:t>
            </a:fld>
            <a:endParaRPr lang="de-DE">
              <a:latin typeface="Arial" charset="0"/>
            </a:endParaRPr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8209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4945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22531F23-FC3D-448A-9819-2D9FF4F2B86A}" type="slidenum">
              <a:rPr lang="de-DE" smtClean="0">
                <a:latin typeface="Arial" charset="0"/>
              </a:rPr>
              <a:pPr/>
              <a:t>11</a:t>
            </a:fld>
            <a:endParaRPr lang="de-DE">
              <a:latin typeface="Arial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2035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1BBDC755-A8DC-4577-B43D-A4CEEB444FCF}" type="slidenum">
              <a:rPr lang="de-DE" smtClean="0">
                <a:latin typeface="Arial" charset="0"/>
              </a:rPr>
              <a:pPr/>
              <a:t>12</a:t>
            </a:fld>
            <a:endParaRPr lang="de-DE">
              <a:latin typeface="Arial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374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4FE17B41-9478-4E4D-BF38-6C166073BD00}" type="slidenum">
              <a:rPr lang="de-DE" smtClean="0">
                <a:latin typeface="Arial" charset="0"/>
              </a:rPr>
              <a:pPr/>
              <a:t>13</a:t>
            </a:fld>
            <a:endParaRPr lang="de-DE">
              <a:latin typeface="Arial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2435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C2EA898E-CCB4-4F2C-A02D-4230DD972C5C}" type="slidenum">
              <a:rPr lang="de-DE" smtClean="0">
                <a:latin typeface="Arial" charset="0"/>
              </a:rPr>
              <a:pPr/>
              <a:t>14</a:t>
            </a:fld>
            <a:endParaRPr lang="de-DE">
              <a:latin typeface="Arial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1557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C2EA898E-CCB4-4F2C-A02D-4230DD972C5C}" type="slidenum">
              <a:rPr lang="de-DE" smtClean="0">
                <a:latin typeface="Arial" charset="0"/>
              </a:rPr>
              <a:pPr/>
              <a:t>15</a:t>
            </a:fld>
            <a:endParaRPr lang="de-DE">
              <a:latin typeface="Arial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6588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 - 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0524"/>
            <a:ext cx="12192000" cy="951076"/>
          </a:xfrm>
          <a:prstGeom prst="rect">
            <a:avLst/>
          </a:prstGeom>
        </p:spPr>
      </p:pic>
      <p:sp>
        <p:nvSpPr>
          <p:cNvPr id="181258" name="Rectangle 10"/>
          <p:cNvSpPr>
            <a:spLocks noChangeArrowheads="1"/>
          </p:cNvSpPr>
          <p:nvPr/>
        </p:nvSpPr>
        <p:spPr bwMode="auto">
          <a:xfrm>
            <a:off x="5223600" y="529091"/>
            <a:ext cx="6096000" cy="73866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Institute of Computer Science</a:t>
            </a:r>
          </a:p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Chair of Communication Networks</a:t>
            </a:r>
          </a:p>
          <a:p>
            <a:pPr algn="r"/>
            <a:r>
              <a:rPr lang="en-US" b="0" dirty="0">
                <a:latin typeface="Segoe UI" panose="020B0502040204020203" pitchFamily="34" charset="0"/>
                <a:cs typeface="Segoe UI" panose="020B0502040204020203" pitchFamily="34" charset="0"/>
              </a:rPr>
              <a:t>Prof. Dr. Tobias </a:t>
            </a:r>
            <a:r>
              <a:rPr lang="en-US" b="0" dirty="0" err="1">
                <a:latin typeface="Segoe UI" panose="020B0502040204020203" pitchFamily="34" charset="0"/>
                <a:cs typeface="Segoe UI" panose="020B0502040204020203" pitchFamily="34" charset="0"/>
              </a:rPr>
              <a:t>Hoßfeld</a:t>
            </a:r>
            <a:endParaRPr lang="en-US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1259" name="Picture 11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9600" y="530678"/>
            <a:ext cx="7200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3187806" algn="ctr" rotWithShape="0">
              <a:schemeClr val="bg2">
                <a:alpha val="50000"/>
              </a:schemeClr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269" y="115888"/>
            <a:ext cx="10657417" cy="646112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10668000" cy="5105400"/>
          </a:xfrm>
          <a:prstGeom prst="rect">
            <a:avLst/>
          </a:prstGeo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14217069-20E2-4EAF-B429-BA551A85F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86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94908"/>
            <a:ext cx="10363200" cy="150018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1406AE-866E-427D-962D-A51005AA2C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84" y="2209801"/>
            <a:ext cx="10363200" cy="2057400"/>
          </a:xfrm>
        </p:spPr>
        <p:txBody>
          <a:bodyPr anchor="b"/>
          <a:lstStyle>
            <a:lvl1pPr algn="l">
              <a:defRPr sz="4000" b="1" cap="small" baseline="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4472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- 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98DBB-BEBA-4F7C-8C7E-CE9415826AF9}" type="slidenum">
              <a:rPr lang="en-US" smtClean="0"/>
              <a:t>‹Nr.›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177E49-BB3D-4D46-9FF2-4767B27AE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69" y="115888"/>
            <a:ext cx="10657417" cy="646112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37217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White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BCD12E19-4EA7-4AB5-984D-7DC0A98043BC}"/>
              </a:ext>
            </a:extLst>
          </p:cNvPr>
          <p:cNvSpPr txBox="1"/>
          <p:nvPr userDrawn="1"/>
        </p:nvSpPr>
        <p:spPr>
          <a:xfrm>
            <a:off x="4114800" y="6581001"/>
            <a:ext cx="396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Whiteboard</a:t>
            </a:r>
            <a:endParaRPr lang="en-US" sz="1200" b="0" i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7200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entered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0524"/>
            <a:ext cx="12192000" cy="951076"/>
          </a:xfrm>
          <a:prstGeom prst="rect">
            <a:avLst/>
          </a:prstGeom>
        </p:spPr>
      </p:pic>
      <p:sp>
        <p:nvSpPr>
          <p:cNvPr id="181250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488951" y="1960563"/>
            <a:ext cx="11214100" cy="1828800"/>
          </a:xfrm>
        </p:spPr>
        <p:txBody>
          <a:bodyPr/>
          <a:lstStyle>
            <a:lvl1pPr>
              <a:defRPr sz="4000"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GB" dirty="0"/>
          </a:p>
        </p:txBody>
      </p:sp>
      <p:sp>
        <p:nvSpPr>
          <p:cNvPr id="181253" name="Rectangle 5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1828800" y="4149725"/>
            <a:ext cx="8534400" cy="406400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ctr">
              <a:buFont typeface="Wingdings 3" pitchFamily="18" charset="2"/>
              <a:buNone/>
              <a:defRPr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author name</a:t>
            </a:r>
            <a:endParaRPr lang="de-DE" dirty="0"/>
          </a:p>
        </p:txBody>
      </p:sp>
      <p:sp>
        <p:nvSpPr>
          <p:cNvPr id="181255" name="Text Box 7"/>
          <p:cNvSpPr txBox="1">
            <a:spLocks noChangeArrowheads="1"/>
          </p:cNvSpPr>
          <p:nvPr/>
        </p:nvSpPr>
        <p:spPr bwMode="auto">
          <a:xfrm>
            <a:off x="1775886" y="4484691"/>
            <a:ext cx="8640233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de-DE" sz="2000" i="1" dirty="0">
                <a:solidFill>
                  <a:srgbClr val="777777"/>
                </a:solidFill>
                <a:latin typeface="Segoe UI" pitchFamily="34" charset="0"/>
                <a:cs typeface="Segoe UI" pitchFamily="34" charset="0"/>
              </a:rPr>
              <a:t>comnet.informatik.uni-wuerzburg.de</a:t>
            </a:r>
          </a:p>
        </p:txBody>
      </p:sp>
      <p:sp>
        <p:nvSpPr>
          <p:cNvPr id="181258" name="Rectangle 10"/>
          <p:cNvSpPr>
            <a:spLocks noChangeArrowheads="1"/>
          </p:cNvSpPr>
          <p:nvPr/>
        </p:nvSpPr>
        <p:spPr bwMode="auto">
          <a:xfrm>
            <a:off x="5223600" y="529091"/>
            <a:ext cx="6096000" cy="73866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Institute of Computer Science</a:t>
            </a:r>
          </a:p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Chair of Communication Networks</a:t>
            </a:r>
          </a:p>
          <a:p>
            <a:pPr algn="r"/>
            <a:r>
              <a:rPr lang="en-US" b="0" dirty="0">
                <a:latin typeface="Segoe UI" panose="020B0502040204020203" pitchFamily="34" charset="0"/>
                <a:cs typeface="Segoe UI" panose="020B0502040204020203" pitchFamily="34" charset="0"/>
              </a:rPr>
              <a:t>Prof. Dr. Tobias </a:t>
            </a:r>
            <a:r>
              <a:rPr lang="en-US" b="0" dirty="0" err="1">
                <a:latin typeface="Segoe UI" panose="020B0502040204020203" pitchFamily="34" charset="0"/>
                <a:cs typeface="Segoe UI" panose="020B0502040204020203" pitchFamily="34" charset="0"/>
              </a:rPr>
              <a:t>Hoßfeld</a:t>
            </a:r>
            <a:endParaRPr lang="en-US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1259" name="Picture 11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9600" y="530678"/>
            <a:ext cx="7200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3187806" algn="ctr" rotWithShape="0">
              <a:schemeClr val="bg2">
                <a:alpha val="50000"/>
              </a:schemeClr>
            </a:outerShdw>
          </a:effectLst>
        </p:spPr>
      </p:pic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61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entered 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69" y="115888"/>
            <a:ext cx="10657417" cy="64611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914400"/>
            <a:ext cx="10668000" cy="5105400"/>
          </a:xfrm>
          <a:prstGeom prst="rect">
            <a:avLst/>
          </a:prstGeo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5D426E-3617-42D2-AA23-FEB84DB7D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entered - 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69" y="115888"/>
            <a:ext cx="10657417" cy="646112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98DBB-BEBA-4F7C-8C7E-CE9415826AF9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9669" y="30163"/>
            <a:ext cx="1065741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err="1"/>
              <a:t>Klicken</a:t>
            </a:r>
            <a:r>
              <a:rPr lang="en-GB" dirty="0"/>
              <a:t> um das </a:t>
            </a:r>
            <a:r>
              <a:rPr lang="en-GB" dirty="0" err="1"/>
              <a:t>Titelformat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pic>
        <p:nvPicPr>
          <p:cNvPr id="180242" name="Picture 18"/>
          <p:cNvPicPr>
            <a:picLocks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1546304" y="6318000"/>
            <a:ext cx="468000" cy="4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3187806" algn="ctr" rotWithShape="0">
              <a:srgbClr val="C0C0C0">
                <a:alpha val="50000"/>
              </a:srgbClr>
            </a:outerShdw>
          </a:effectLst>
        </p:spPr>
      </p:pic>
      <p:sp>
        <p:nvSpPr>
          <p:cNvPr id="180249" name="Rectangle 25"/>
          <p:cNvSpPr>
            <a:spLocks noChangeArrowheads="1"/>
          </p:cNvSpPr>
          <p:nvPr/>
        </p:nvSpPr>
        <p:spPr bwMode="auto">
          <a:xfrm>
            <a:off x="4978400" y="6584950"/>
            <a:ext cx="2235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i="1" baseline="0" dirty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56197"/>
            <a:ext cx="1371600" cy="601803"/>
          </a:xfrm>
          <a:prstGeom prst="rect">
            <a:avLst/>
          </a:prstGeom>
        </p:spPr>
      </p:pic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>
          <a:xfrm>
            <a:off x="719669" y="914400"/>
            <a:ext cx="10657417" cy="526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227D2D5B-5C60-4D6A-9ED0-A53CF0478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75" r:id="rId2"/>
    <p:sldLayoutId id="2147483672" r:id="rId3"/>
    <p:sldLayoutId id="2147483676" r:id="rId4"/>
    <p:sldLayoutId id="2147483678" r:id="rId5"/>
    <p:sldLayoutId id="2147483677" r:id="rId6"/>
    <p:sldLayoutId id="2147483653" r:id="rId7"/>
    <p:sldLayoutId id="2147483657" r:id="rId8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5"/>
          </a:solidFill>
          <a:latin typeface="Segoe UI" pitchFamily="34" charset="0"/>
          <a:ea typeface="+mj-ea"/>
          <a:cs typeface="Segoe UI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SzPct val="80000"/>
        <a:buFont typeface="Wingdings 3" pitchFamily="18" charset="2"/>
        <a:buChar char="u"/>
        <a:defRPr lang="en-GB" sz="2000" dirty="0" smtClean="0">
          <a:solidFill>
            <a:srgbClr val="4D4D4D"/>
          </a:solidFill>
          <a:latin typeface="Segoe UI" pitchFamily="34" charset="0"/>
          <a:ea typeface="+mn-ea"/>
          <a:cs typeface="Segoe UI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SzPct val="100000"/>
        <a:buFont typeface="Wingdings" pitchFamily="2" charset="2"/>
        <a:buChar char="§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Char char="–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Char char="•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Char char=" 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wmf"/><Relationship Id="rId12" Type="http://schemas.openxmlformats.org/officeDocument/2006/relationships/image" Target="../media/image17.emf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20.wmf"/><Relationship Id="rId5" Type="http://schemas.openxmlformats.org/officeDocument/2006/relationships/image" Target="../media/image26.png"/><Relationship Id="rId10" Type="http://schemas.openxmlformats.org/officeDocument/2006/relationships/oleObject" Target="../embeddings/oleObject11.bin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9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21.emf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13.bin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12.bin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wmf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27.wmf"/><Relationship Id="rId5" Type="http://schemas.openxmlformats.org/officeDocument/2006/relationships/image" Target="../media/image43.png"/><Relationship Id="rId10" Type="http://schemas.openxmlformats.org/officeDocument/2006/relationships/oleObject" Target="../embeddings/oleObject16.bin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26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13" Type="http://schemas.openxmlformats.org/officeDocument/2006/relationships/image" Target="../media/image30.wmf"/><Relationship Id="rId18" Type="http://schemas.openxmlformats.org/officeDocument/2006/relationships/image" Target="../media/image5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wmf"/><Relationship Id="rId12" Type="http://schemas.openxmlformats.org/officeDocument/2006/relationships/oleObject" Target="../embeddings/oleObject20.bin"/><Relationship Id="rId17" Type="http://schemas.openxmlformats.org/officeDocument/2006/relationships/image" Target="../media/image53.png"/><Relationship Id="rId2" Type="http://schemas.openxmlformats.org/officeDocument/2006/relationships/tags" Target="../tags/tag9.xml"/><Relationship Id="rId16" Type="http://schemas.openxmlformats.org/officeDocument/2006/relationships/image" Target="../media/image52.png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29.wmf"/><Relationship Id="rId5" Type="http://schemas.openxmlformats.org/officeDocument/2006/relationships/image" Target="../media/image51.png"/><Relationship Id="rId15" Type="http://schemas.openxmlformats.org/officeDocument/2006/relationships/image" Target="../media/image31.wmf"/><Relationship Id="rId10" Type="http://schemas.openxmlformats.org/officeDocument/2006/relationships/oleObject" Target="../embeddings/oleObject19.bin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28.wmf"/><Relationship Id="rId14" Type="http://schemas.openxmlformats.org/officeDocument/2006/relationships/oleObject" Target="../embeddings/oleObject21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13" Type="http://schemas.openxmlformats.org/officeDocument/2006/relationships/oleObject" Target="../embeddings/oleObject26.bin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23.bin"/><Relationship Id="rId12" Type="http://schemas.openxmlformats.org/officeDocument/2006/relationships/image" Target="../media/image34.wmf"/><Relationship Id="rId2" Type="http://schemas.openxmlformats.org/officeDocument/2006/relationships/tags" Target="../tags/tag10.xml"/><Relationship Id="rId16" Type="http://schemas.openxmlformats.org/officeDocument/2006/relationships/image" Target="../media/image60.png"/><Relationship Id="rId1" Type="http://schemas.openxmlformats.org/officeDocument/2006/relationships/vmlDrawing" Target="../drawings/vmlDrawing6.vml"/><Relationship Id="rId6" Type="http://schemas.openxmlformats.org/officeDocument/2006/relationships/image" Target="../media/image31.wmf"/><Relationship Id="rId11" Type="http://schemas.openxmlformats.org/officeDocument/2006/relationships/oleObject" Target="../embeddings/oleObject25.bin"/><Relationship Id="rId5" Type="http://schemas.openxmlformats.org/officeDocument/2006/relationships/oleObject" Target="../embeddings/oleObject22.bin"/><Relationship Id="rId15" Type="http://schemas.openxmlformats.org/officeDocument/2006/relationships/image" Target="../media/image59.png"/><Relationship Id="rId10" Type="http://schemas.openxmlformats.org/officeDocument/2006/relationships/image" Target="../media/image33.wmf"/><Relationship Id="rId4" Type="http://schemas.openxmlformats.org/officeDocument/2006/relationships/notesSlide" Target="../notesSlides/notesSlide13.xml"/><Relationship Id="rId9" Type="http://schemas.openxmlformats.org/officeDocument/2006/relationships/oleObject" Target="../embeddings/oleObject24.bin"/><Relationship Id="rId14" Type="http://schemas.openxmlformats.org/officeDocument/2006/relationships/image" Target="../media/image35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ing.systems/" TargetMode="External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modeling.systems/" TargetMode="External"/><Relationship Id="rId12" Type="http://schemas.openxmlformats.org/officeDocument/2006/relationships/image" Target="../media/image36.wmf"/><Relationship Id="rId2" Type="http://schemas.openxmlformats.org/officeDocument/2006/relationships/tags" Target="../tags/tag11.xml"/><Relationship Id="rId1" Type="http://schemas.openxmlformats.org/officeDocument/2006/relationships/vmlDrawing" Target="../drawings/vmlDrawing7.vml"/><Relationship Id="rId6" Type="http://schemas.openxmlformats.org/officeDocument/2006/relationships/hyperlink" Target="https://github.com/hossfeld/performance-modeling/blob/main/chapter3_stochasticProcesses/ch3-5-markovProcess.ipynb" TargetMode="External"/><Relationship Id="rId11" Type="http://schemas.openxmlformats.org/officeDocument/2006/relationships/oleObject" Target="../embeddings/oleObject28.bin"/><Relationship Id="rId5" Type="http://schemas.openxmlformats.org/officeDocument/2006/relationships/hyperlink" Target="https://hossfeld.github.io/performance-modeling/chapter3_stochasticProcesses/ch3-5-markovProcess.html" TargetMode="External"/><Relationship Id="rId10" Type="http://schemas.openxmlformats.org/officeDocument/2006/relationships/image" Target="../media/image37.emf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35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13" Type="http://schemas.openxmlformats.org/officeDocument/2006/relationships/image" Target="../media/image40.wmf"/><Relationship Id="rId18" Type="http://schemas.openxmlformats.org/officeDocument/2006/relationships/oleObject" Target="../embeddings/oleObject34.bin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44.wmf"/><Relationship Id="rId7" Type="http://schemas.openxmlformats.org/officeDocument/2006/relationships/image" Target="../media/image38.wmf"/><Relationship Id="rId12" Type="http://schemas.openxmlformats.org/officeDocument/2006/relationships/oleObject" Target="../embeddings/oleObject31.bin"/><Relationship Id="rId17" Type="http://schemas.openxmlformats.org/officeDocument/2006/relationships/image" Target="../media/image42.wmf"/><Relationship Id="rId2" Type="http://schemas.openxmlformats.org/officeDocument/2006/relationships/tags" Target="../tags/tag12.xml"/><Relationship Id="rId16" Type="http://schemas.openxmlformats.org/officeDocument/2006/relationships/oleObject" Target="../embeddings/oleObject33.bin"/><Relationship Id="rId20" Type="http://schemas.openxmlformats.org/officeDocument/2006/relationships/oleObject" Target="../embeddings/oleObject35.bin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9.bin"/><Relationship Id="rId11" Type="http://schemas.openxmlformats.org/officeDocument/2006/relationships/image" Target="../media/image72.png"/><Relationship Id="rId5" Type="http://schemas.openxmlformats.org/officeDocument/2006/relationships/image" Target="../media/image70.png"/><Relationship Id="rId15" Type="http://schemas.openxmlformats.org/officeDocument/2006/relationships/image" Target="../media/image41.wmf"/><Relationship Id="rId10" Type="http://schemas.openxmlformats.org/officeDocument/2006/relationships/image" Target="../media/image71.png"/><Relationship Id="rId19" Type="http://schemas.openxmlformats.org/officeDocument/2006/relationships/image" Target="../media/image43.wmf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39.wmf"/><Relationship Id="rId14" Type="http://schemas.openxmlformats.org/officeDocument/2006/relationships/oleObject" Target="../embeddings/oleObject32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8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.bin"/><Relationship Id="rId13" Type="http://schemas.openxmlformats.org/officeDocument/2006/relationships/image" Target="../media/image8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9.wmf"/><Relationship Id="rId12" Type="http://schemas.openxmlformats.org/officeDocument/2006/relationships/image" Target="../media/image84.png"/><Relationship Id="rId2" Type="http://schemas.openxmlformats.org/officeDocument/2006/relationships/tags" Target="../tags/tag14.xml"/><Relationship Id="rId16" Type="http://schemas.openxmlformats.org/officeDocument/2006/relationships/image" Target="../media/image42.wmf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6.bin"/><Relationship Id="rId11" Type="http://schemas.openxmlformats.org/officeDocument/2006/relationships/image" Target="../media/image83.png"/><Relationship Id="rId5" Type="http://schemas.openxmlformats.org/officeDocument/2006/relationships/image" Target="../media/image81.png"/><Relationship Id="rId15" Type="http://schemas.openxmlformats.org/officeDocument/2006/relationships/oleObject" Target="../embeddings/oleObject38.bin"/><Relationship Id="rId10" Type="http://schemas.openxmlformats.org/officeDocument/2006/relationships/image" Target="../media/image82.pn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50.wmf"/><Relationship Id="rId14" Type="http://schemas.openxmlformats.org/officeDocument/2006/relationships/image" Target="../media/image51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8.png"/><Relationship Id="rId2" Type="http://schemas.openxmlformats.org/officeDocument/2006/relationships/tags" Target="../tags/tag15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2.wmf"/><Relationship Id="rId5" Type="http://schemas.openxmlformats.org/officeDocument/2006/relationships/oleObject" Target="../embeddings/oleObject39.bin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53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13" Type="http://schemas.openxmlformats.org/officeDocument/2006/relationships/image" Target="../media/image62.png"/><Relationship Id="rId18" Type="http://schemas.openxmlformats.org/officeDocument/2006/relationships/image" Target="../media/image89.png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41.bin"/><Relationship Id="rId12" Type="http://schemas.openxmlformats.org/officeDocument/2006/relationships/image" Target="../media/image61.png"/><Relationship Id="rId17" Type="http://schemas.openxmlformats.org/officeDocument/2006/relationships/image" Target="../media/image88.png"/><Relationship Id="rId2" Type="http://schemas.openxmlformats.org/officeDocument/2006/relationships/tags" Target="../tags/tag16.xml"/><Relationship Id="rId16" Type="http://schemas.openxmlformats.org/officeDocument/2006/relationships/image" Target="../media/image52.w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4.wmf"/><Relationship Id="rId11" Type="http://schemas.openxmlformats.org/officeDocument/2006/relationships/image" Target="../media/image58.png"/><Relationship Id="rId5" Type="http://schemas.openxmlformats.org/officeDocument/2006/relationships/oleObject" Target="../embeddings/oleObject40.bin"/><Relationship Id="rId15" Type="http://schemas.openxmlformats.org/officeDocument/2006/relationships/oleObject" Target="../embeddings/oleObject43.bin"/><Relationship Id="rId10" Type="http://schemas.openxmlformats.org/officeDocument/2006/relationships/image" Target="../media/image56.wmf"/><Relationship Id="rId4" Type="http://schemas.openxmlformats.org/officeDocument/2006/relationships/notesSlide" Target="../notesSlides/notesSlide20.xml"/><Relationship Id="rId9" Type="http://schemas.openxmlformats.org/officeDocument/2006/relationships/oleObject" Target="../embeddings/oleObject42.bin"/><Relationship Id="rId1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5.png"/><Relationship Id="rId2" Type="http://schemas.openxmlformats.org/officeDocument/2006/relationships/tags" Target="../tags/tag1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44.bin"/><Relationship Id="rId4" Type="http://schemas.openxmlformats.org/officeDocument/2006/relationships/notesSlide" Target="../notesSlides/notesSlide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2.emf"/><Relationship Id="rId2" Type="http://schemas.openxmlformats.org/officeDocument/2006/relationships/tags" Target="../tags/tag21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45.bin"/><Relationship Id="rId4" Type="http://schemas.openxmlformats.org/officeDocument/2006/relationships/notesSlide" Target="../notesSlides/notesSlide2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65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64.emf"/><Relationship Id="rId5" Type="http://schemas.openxmlformats.org/officeDocument/2006/relationships/image" Target="../media/image63.emf"/><Relationship Id="rId4" Type="http://schemas.openxmlformats.org/officeDocument/2006/relationships/image" Target="../media/image1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70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1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71.emf"/><Relationship Id="rId5" Type="http://schemas.openxmlformats.org/officeDocument/2006/relationships/image" Target="../media/image6.emf"/><Relationship Id="rId4" Type="http://schemas.openxmlformats.org/officeDocument/2006/relationships/image" Target="../media/image1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13" Type="http://schemas.openxmlformats.org/officeDocument/2006/relationships/image" Target="../media/image6.e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47.bin"/><Relationship Id="rId12" Type="http://schemas.openxmlformats.org/officeDocument/2006/relationships/image" Target="../media/image75.wmf"/><Relationship Id="rId2" Type="http://schemas.openxmlformats.org/officeDocument/2006/relationships/tags" Target="../tags/tag25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2.wmf"/><Relationship Id="rId11" Type="http://schemas.openxmlformats.org/officeDocument/2006/relationships/oleObject" Target="../embeddings/oleObject49.bin"/><Relationship Id="rId5" Type="http://schemas.openxmlformats.org/officeDocument/2006/relationships/oleObject" Target="../embeddings/oleObject46.bin"/><Relationship Id="rId15" Type="http://schemas.openxmlformats.org/officeDocument/2006/relationships/image" Target="../media/image77.emf"/><Relationship Id="rId10" Type="http://schemas.openxmlformats.org/officeDocument/2006/relationships/image" Target="../media/image74.wmf"/><Relationship Id="rId4" Type="http://schemas.openxmlformats.org/officeDocument/2006/relationships/notesSlide" Target="../notesSlides/notesSlide31.xml"/><Relationship Id="rId9" Type="http://schemas.openxmlformats.org/officeDocument/2006/relationships/oleObject" Target="../embeddings/oleObject48.bin"/><Relationship Id="rId14" Type="http://schemas.openxmlformats.org/officeDocument/2006/relationships/image" Target="../media/image76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51.bin"/><Relationship Id="rId2" Type="http://schemas.openxmlformats.org/officeDocument/2006/relationships/tags" Target="../tags/tag2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78.wmf"/><Relationship Id="rId5" Type="http://schemas.openxmlformats.org/officeDocument/2006/relationships/oleObject" Target="../embeddings/oleObject50.bin"/><Relationship Id="rId4" Type="http://schemas.openxmlformats.org/officeDocument/2006/relationships/notesSlide" Target="../notesSlides/notesSlide33.xml"/><Relationship Id="rId9" Type="http://schemas.openxmlformats.org/officeDocument/2006/relationships/image" Target="../media/image6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.bin"/><Relationship Id="rId13" Type="http://schemas.openxmlformats.org/officeDocument/2006/relationships/oleObject" Target="../embeddings/oleObject55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0.wmf"/><Relationship Id="rId12" Type="http://schemas.openxmlformats.org/officeDocument/2006/relationships/image" Target="../media/image82.wmf"/><Relationship Id="rId2" Type="http://schemas.openxmlformats.org/officeDocument/2006/relationships/tags" Target="../tags/tag28.xml"/><Relationship Id="rId16" Type="http://schemas.openxmlformats.org/officeDocument/2006/relationships/image" Target="../media/image84.wmf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52.bin"/><Relationship Id="rId11" Type="http://schemas.openxmlformats.org/officeDocument/2006/relationships/oleObject" Target="../embeddings/oleObject54.bin"/><Relationship Id="rId5" Type="http://schemas.openxmlformats.org/officeDocument/2006/relationships/image" Target="../media/image161.png"/><Relationship Id="rId15" Type="http://schemas.openxmlformats.org/officeDocument/2006/relationships/oleObject" Target="../embeddings/oleObject56.bin"/><Relationship Id="rId10" Type="http://schemas.openxmlformats.org/officeDocument/2006/relationships/image" Target="../media/image85.emf"/><Relationship Id="rId4" Type="http://schemas.openxmlformats.org/officeDocument/2006/relationships/notesSlide" Target="../notesSlides/notesSlide34.xml"/><Relationship Id="rId9" Type="http://schemas.openxmlformats.org/officeDocument/2006/relationships/image" Target="../media/image81.wmf"/><Relationship Id="rId14" Type="http://schemas.openxmlformats.org/officeDocument/2006/relationships/image" Target="../media/image83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13" Type="http://schemas.openxmlformats.org/officeDocument/2006/relationships/oleObject" Target="../embeddings/oleObject5.bin"/><Relationship Id="rId18" Type="http://schemas.openxmlformats.org/officeDocument/2006/relationships/image" Target="../media/image15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2.wmf"/><Relationship Id="rId17" Type="http://schemas.openxmlformats.org/officeDocument/2006/relationships/oleObject" Target="../embeddings/oleObject7.bin"/><Relationship Id="rId2" Type="http://schemas.openxmlformats.org/officeDocument/2006/relationships/tags" Target="../tags/tag2.xml"/><Relationship Id="rId16" Type="http://schemas.openxmlformats.org/officeDocument/2006/relationships/image" Target="../media/image14.wmf"/><Relationship Id="rId20" Type="http://schemas.openxmlformats.org/officeDocument/2006/relationships/image" Target="../media/image16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11.wmf"/><Relationship Id="rId19" Type="http://schemas.openxmlformats.org/officeDocument/2006/relationships/oleObject" Target="../embeddings/oleObject8.bin"/><Relationship Id="rId4" Type="http://schemas.openxmlformats.org/officeDocument/2006/relationships/notesSlide" Target="../notesSlides/notesSlide3.xml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3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F2A7B583-FFCB-4C4E-8777-96A0747F945C}"/>
              </a:ext>
            </a:extLst>
          </p:cNvPr>
          <p:cNvSpPr txBox="1">
            <a:spLocks/>
          </p:cNvSpPr>
          <p:nvPr/>
        </p:nvSpPr>
        <p:spPr bwMode="auto">
          <a:xfrm>
            <a:off x="1000524" y="2299957"/>
            <a:ext cx="8262188" cy="1127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accent5"/>
                </a:solidFill>
                <a:latin typeface="Segoe UI" pitchFamily="34" charset="0"/>
                <a:ea typeface="+mj-ea"/>
                <a:cs typeface="Segoe UI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9pPr>
          </a:lstStyle>
          <a:p>
            <a:pPr lvl="0" algn="l">
              <a:spcAft>
                <a:spcPts val="1200"/>
              </a:spcAft>
              <a:defRPr/>
            </a:pPr>
            <a:r>
              <a:rPr lang="en-US" sz="3200" kern="0">
                <a:solidFill>
                  <a:srgbClr val="1F5394"/>
                </a:solidFill>
                <a:latin typeface="+mj-lt"/>
              </a:rPr>
              <a:t>Markov State Process</a:t>
            </a:r>
          </a:p>
        </p:txBody>
      </p:sp>
      <p:sp>
        <p:nvSpPr>
          <p:cNvPr id="9" name="Untertitel 2">
            <a:extLst>
              <a:ext uri="{FF2B5EF4-FFF2-40B4-BE49-F238E27FC236}">
                <a16:creationId xmlns:a16="http://schemas.microsoft.com/office/drawing/2014/main" id="{850D07EA-32AC-4C80-8FD0-918146CE25CE}"/>
              </a:ext>
            </a:extLst>
          </p:cNvPr>
          <p:cNvSpPr txBox="1">
            <a:spLocks/>
          </p:cNvSpPr>
          <p:nvPr/>
        </p:nvSpPr>
        <p:spPr>
          <a:xfrm>
            <a:off x="1000523" y="4252914"/>
            <a:ext cx="8407400" cy="1773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80000"/>
              <a:buFont typeface="Wingdings 3" pitchFamily="18" charset="2"/>
              <a:buNone/>
              <a:defRPr lang="en-GB" sz="20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100000"/>
              <a:buFont typeface="Wingdings" pitchFamily="2" charset="2"/>
              <a:buChar char="§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–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•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r>
              <a:rPr kumimoji="0" lang="en-US" sz="2400" b="1" i="0" u="none" strike="noStrike" kern="0" cap="none" spc="0" normalizeH="0" baseline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Performance Evaluation of the Internet of Things (IoT)</a:t>
            </a:r>
            <a:endParaRPr kumimoji="0" lang="en-US" sz="2000" b="0" i="0" u="none" strike="noStrike" kern="0" cap="none" spc="0" normalizeH="0" baseline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Module Course: Performance Evaluation of Distributed Systems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endParaRPr kumimoji="0" lang="en-US" sz="2000" b="0" i="0" u="none" strike="noStrike" kern="0" cap="none" spc="0" normalizeH="0" baseline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Prof. Tobias Hoßfeld, Summer Semester 2022</a:t>
            </a:r>
            <a:endParaRPr kumimoji="0" lang="en-US" sz="2400" b="1" i="0" u="none" strike="noStrike" kern="0" cap="none" spc="0" normalizeH="0" baseline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0" name="Grafik 9" descr="Ein Bild, das Person, drinnen, stehend, Mann enthält.&#10;&#10;Automatisch generierte Beschreibung">
            <a:extLst>
              <a:ext uri="{FF2B5EF4-FFF2-40B4-BE49-F238E27FC236}">
                <a16:creationId xmlns:a16="http://schemas.microsoft.com/office/drawing/2014/main" id="{BDD5E35F-75EE-4695-98F9-218628A162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3" b="-1"/>
          <a:stretch/>
        </p:blipFill>
        <p:spPr>
          <a:xfrm>
            <a:off x="9336440" y="4316412"/>
            <a:ext cx="2093560" cy="14493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5B9C53AC-B580-40B2-97F1-571C2A7E055D}"/>
              </a:ext>
            </a:extLst>
          </p:cNvPr>
          <p:cNvSpPr/>
          <p:nvPr/>
        </p:nvSpPr>
        <p:spPr>
          <a:xfrm>
            <a:off x="1000524" y="1713240"/>
            <a:ext cx="22284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kern="0">
                <a:solidFill>
                  <a:srgbClr val="1F539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Chapter 3.5 </a:t>
            </a:r>
            <a:endParaRPr lang="en-US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67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85A21F-6845-4952-A0B7-C43362EDF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Chapman-Kolmogorov equation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44908A-6020-4CC4-87EE-0D87BE88E3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11C08F-DA7B-4D3A-9F5C-B6742590B8E3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007D3B-5E96-4056-BF1E-CDC6A0104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2209801"/>
            <a:ext cx="10924116" cy="2057400"/>
          </a:xfrm>
        </p:spPr>
        <p:txBody>
          <a:bodyPr/>
          <a:lstStyle/>
          <a:p>
            <a:pPr marL="0" indent="0" defTabSz="268288">
              <a:lnSpc>
                <a:spcPct val="80000"/>
              </a:lnSpc>
              <a:buNone/>
            </a:pPr>
            <a:r>
              <a:rPr lang="en-US" sz="3600" noProof="0" dirty="0"/>
              <a:t>Transition Behavior of </a:t>
            </a:r>
            <a:br>
              <a:rPr lang="en-US" sz="3600" noProof="0" dirty="0"/>
            </a:br>
            <a:r>
              <a:rPr lang="en-US" sz="3600" noProof="0" dirty="0"/>
              <a:t>Markovian State Processes</a:t>
            </a:r>
          </a:p>
        </p:txBody>
      </p:sp>
    </p:spTree>
    <p:extLst>
      <p:ext uri="{BB962C8B-B14F-4D97-AF65-F5344CB8AC3E}">
        <p14:creationId xmlns:p14="http://schemas.microsoft.com/office/powerpoint/2010/main" val="1238425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Transition Behavior of Markovian State Processes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4D54620-C3B3-4BF3-B66A-3CFD9CA6B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92" name="Grafik 91">
            <a:extLst>
              <a:ext uri="{FF2B5EF4-FFF2-40B4-BE49-F238E27FC236}">
                <a16:creationId xmlns:a16="http://schemas.microsoft.com/office/drawing/2014/main" id="{912506E9-C1CE-482F-B695-FDB6B5F6D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066800"/>
            <a:ext cx="8288323" cy="39512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27873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Transition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15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State transition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noProof="0" dirty="0"/>
                  <a:t> during interval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noProof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noProof="0" dirty="0"/>
                  <a:t> occurs with probability </a:t>
                </a:r>
              </a:p>
              <a:p>
                <a:endParaRPr lang="en-US" noProof="0" dirty="0"/>
              </a:p>
              <a:p>
                <a:endParaRPr lang="en-US" noProof="0" dirty="0"/>
              </a:p>
              <a:p>
                <a:r>
                  <a:rPr lang="en-US" b="1" noProof="0" dirty="0">
                    <a:solidFill>
                      <a:schemeClr val="accent5"/>
                    </a:solidFill>
                  </a:rPr>
                  <a:t>Time-homogeneous state process</a:t>
                </a:r>
              </a:p>
              <a:p>
                <a:pPr lvl="1"/>
                <a:r>
                  <a:rPr lang="en-US" noProof="0" dirty="0"/>
                  <a:t>transition behavior is identical for </a:t>
                </a:r>
                <a:br>
                  <a:rPr lang="en-US" noProof="0" dirty="0"/>
                </a:br>
                <a:r>
                  <a:rPr lang="en-US" noProof="0" dirty="0"/>
                  <a:t>each process point in time</a:t>
                </a:r>
              </a:p>
              <a:p>
                <a:pPr lvl="1"/>
                <a:r>
                  <a:rPr lang="en-US" noProof="0" dirty="0"/>
                  <a:t>transition probability is independent </a:t>
                </a:r>
                <a:br>
                  <a:rPr lang="en-US" noProof="0" dirty="0"/>
                </a:br>
                <a:r>
                  <a:rPr lang="en-US" noProof="0" dirty="0"/>
                  <a:t>of the observation instant</a:t>
                </a:r>
              </a:p>
              <a:p>
                <a:pPr lvl="1"/>
                <a:endParaRPr lang="en-US" noProof="0" dirty="0"/>
              </a:p>
              <a:p>
                <a:pPr lvl="1"/>
                <a:endParaRPr lang="en-US" noProof="0" dirty="0"/>
              </a:p>
              <a:p>
                <a:pPr lvl="1"/>
                <a:r>
                  <a:rPr lang="en-US" noProof="0" dirty="0"/>
                  <a:t>standardization condition for all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noProof="0" dirty="0"/>
              </a:p>
            </p:txBody>
          </p:sp>
        </mc:Choice>
        <mc:Fallback xmlns="">
          <p:sp>
            <p:nvSpPr>
              <p:cNvPr id="133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4ED656F-BECD-4D28-B8B1-66A487AFA9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13318" name="Rectangle 6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13319" name="Rectangle 7"/>
          <p:cNvSpPr>
            <a:spLocks noChangeArrowheads="1"/>
          </p:cNvSpPr>
          <p:nvPr/>
        </p:nvSpPr>
        <p:spPr bwMode="auto">
          <a:xfrm>
            <a:off x="1143001" y="2989363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graphicFrame>
        <p:nvGraphicFramePr>
          <p:cNvPr id="1332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6111225"/>
              </p:ext>
            </p:extLst>
          </p:nvPr>
        </p:nvGraphicFramePr>
        <p:xfrm>
          <a:off x="1063124" y="1366809"/>
          <a:ext cx="4016375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98" name="Equation" r:id="rId6" imgW="2298700" imgH="266700" progId="">
                  <p:embed/>
                </p:oleObj>
              </mc:Choice>
              <mc:Fallback>
                <p:oleObj name="Equation" r:id="rId6" imgW="2298700" imgH="266700" progId="">
                  <p:embed/>
                  <p:pic>
                    <p:nvPicPr>
                      <p:cNvPr id="1332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3124" y="1366809"/>
                        <a:ext cx="4016375" cy="465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9408346"/>
              </p:ext>
            </p:extLst>
          </p:nvPr>
        </p:nvGraphicFramePr>
        <p:xfrm>
          <a:off x="1219200" y="3810000"/>
          <a:ext cx="3951288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99" name="Equation" r:id="rId8" imgW="2260600" imgH="228600" progId="">
                  <p:embed/>
                </p:oleObj>
              </mc:Choice>
              <mc:Fallback>
                <p:oleObj name="Equation" r:id="rId8" imgW="2260600" imgH="228600" progId="">
                  <p:embed/>
                  <p:pic>
                    <p:nvPicPr>
                      <p:cNvPr id="1332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810000"/>
                        <a:ext cx="3951288" cy="398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3476490"/>
              </p:ext>
            </p:extLst>
          </p:nvPr>
        </p:nvGraphicFramePr>
        <p:xfrm>
          <a:off x="1246188" y="5029200"/>
          <a:ext cx="2582862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0" name="Equation" r:id="rId10" imgW="1523880" imgH="330120" progId="Equation.DSMT4">
                  <p:embed/>
                </p:oleObj>
              </mc:Choice>
              <mc:Fallback>
                <p:oleObj name="Equation" r:id="rId10" imgW="1523880" imgH="330120" progId="Equation.DSMT4">
                  <p:embed/>
                  <p:pic>
                    <p:nvPicPr>
                      <p:cNvPr id="1332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6188" y="5029200"/>
                        <a:ext cx="2582862" cy="566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4" name="Grafik 63">
            <a:extLst>
              <a:ext uri="{FF2B5EF4-FFF2-40B4-BE49-F238E27FC236}">
                <a16:creationId xmlns:a16="http://schemas.microsoft.com/office/drawing/2014/main" id="{5009E6E0-E136-428B-A135-8F838787E4E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62655" y="1788475"/>
            <a:ext cx="6329345" cy="301733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19111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Transition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Inhaltsplatzhalter 12">
                <a:extLst>
                  <a:ext uri="{FF2B5EF4-FFF2-40B4-BE49-F238E27FC236}">
                    <a16:creationId xmlns:a16="http://schemas.microsoft.com/office/drawing/2014/main" id="{057EFB9B-D34B-40B0-9907-14E648E485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Transition probabilities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noProof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=0,1,…}</m:t>
                    </m:r>
                  </m:oMath>
                </a14:m>
                <a:r>
                  <a:rPr lang="en-US" noProof="0" dirty="0"/>
                  <a:t> form the </a:t>
                </a:r>
                <a:br>
                  <a:rPr lang="en-US" noProof="0" dirty="0"/>
                </a:br>
                <a:r>
                  <a:rPr lang="en-US" noProof="0" dirty="0"/>
                  <a:t>transition matrix</a:t>
                </a:r>
              </a:p>
            </p:txBody>
          </p:sp>
        </mc:Choice>
        <mc:Fallback xmlns="">
          <p:sp>
            <p:nvSpPr>
              <p:cNvPr id="13" name="Inhaltsplatzhalter 12">
                <a:extLst>
                  <a:ext uri="{FF2B5EF4-FFF2-40B4-BE49-F238E27FC236}">
                    <a16:creationId xmlns:a16="http://schemas.microsoft.com/office/drawing/2014/main" id="{057EFB9B-D34B-40B0-9907-14E648E485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229" t="-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3E659FA-45ED-4E96-B340-BE7E43316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1143001" y="2989363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14342" name="Rectangle 6"/>
          <p:cNvSpPr>
            <a:spLocks noChangeArrowheads="1"/>
          </p:cNvSpPr>
          <p:nvPr/>
        </p:nvSpPr>
        <p:spPr bwMode="auto">
          <a:xfrm>
            <a:off x="1143001" y="2451201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B1FCBF0A-D502-46B4-8778-0AA1E52D98F3}"/>
              </a:ext>
            </a:extLst>
          </p:cNvPr>
          <p:cNvGrpSpPr/>
          <p:nvPr/>
        </p:nvGrpSpPr>
        <p:grpSpPr>
          <a:xfrm>
            <a:off x="8001000" y="1523207"/>
            <a:ext cx="3154362" cy="2754314"/>
            <a:chOff x="8573429" y="1074043"/>
            <a:chExt cx="3154362" cy="2754314"/>
          </a:xfrm>
        </p:grpSpPr>
        <p:sp>
          <p:nvSpPr>
            <p:cNvPr id="14343" name="AutoShape 8"/>
            <p:cNvSpPr>
              <a:spLocks noChangeAspect="1" noChangeArrowheads="1" noTextEdit="1"/>
            </p:cNvSpPr>
            <p:nvPr/>
          </p:nvSpPr>
          <p:spPr bwMode="auto">
            <a:xfrm>
              <a:off x="8573429" y="1074044"/>
              <a:ext cx="3154362" cy="2754313"/>
            </a:xfrm>
            <a:prstGeom prst="rect">
              <a:avLst/>
            </a:prstGeom>
            <a:solidFill>
              <a:srgbClr val="F8F8F8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44" name="Freeform 9"/>
            <p:cNvSpPr>
              <a:spLocks/>
            </p:cNvSpPr>
            <p:nvPr/>
          </p:nvSpPr>
          <p:spPr bwMode="auto">
            <a:xfrm>
              <a:off x="8846480" y="1166119"/>
              <a:ext cx="9525" cy="2193925"/>
            </a:xfrm>
            <a:custGeom>
              <a:avLst/>
              <a:gdLst>
                <a:gd name="T0" fmla="*/ 15120938 w 6"/>
                <a:gd name="T1" fmla="*/ 7561263 h 1382"/>
                <a:gd name="T2" fmla="*/ 15120938 w 6"/>
                <a:gd name="T3" fmla="*/ 0 h 1382"/>
                <a:gd name="T4" fmla="*/ 0 w 6"/>
                <a:gd name="T5" fmla="*/ 0 h 1382"/>
                <a:gd name="T6" fmla="*/ 0 w 6"/>
                <a:gd name="T7" fmla="*/ 2147483647 h 1382"/>
                <a:gd name="T8" fmla="*/ 15120938 w 6"/>
                <a:gd name="T9" fmla="*/ 2147483647 h 1382"/>
                <a:gd name="T10" fmla="*/ 15120938 w 6"/>
                <a:gd name="T11" fmla="*/ 2147483647 h 1382"/>
                <a:gd name="T12" fmla="*/ 15120938 w 6"/>
                <a:gd name="T13" fmla="*/ 7561263 h 13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" h="1382">
                  <a:moveTo>
                    <a:pt x="6" y="3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1382"/>
                  </a:lnTo>
                  <a:lnTo>
                    <a:pt x="6" y="1382"/>
                  </a:lnTo>
                  <a:lnTo>
                    <a:pt x="6" y="1379"/>
                  </a:lnTo>
                  <a:lnTo>
                    <a:pt x="6" y="3"/>
                  </a:ln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45" name="Freeform 10"/>
            <p:cNvSpPr>
              <a:spLocks/>
            </p:cNvSpPr>
            <p:nvPr/>
          </p:nvSpPr>
          <p:spPr bwMode="auto">
            <a:xfrm>
              <a:off x="8776630" y="3350519"/>
              <a:ext cx="153987" cy="9525"/>
            </a:xfrm>
            <a:custGeom>
              <a:avLst/>
              <a:gdLst>
                <a:gd name="T0" fmla="*/ 7559650 w 97"/>
                <a:gd name="T1" fmla="*/ 0 h 6"/>
                <a:gd name="T2" fmla="*/ 0 w 97"/>
                <a:gd name="T3" fmla="*/ 0 h 6"/>
                <a:gd name="T4" fmla="*/ 0 w 97"/>
                <a:gd name="T5" fmla="*/ 15120938 h 6"/>
                <a:gd name="T6" fmla="*/ 244453569 w 97"/>
                <a:gd name="T7" fmla="*/ 15120938 h 6"/>
                <a:gd name="T8" fmla="*/ 244453569 w 97"/>
                <a:gd name="T9" fmla="*/ 0 h 6"/>
                <a:gd name="T10" fmla="*/ 236893918 w 97"/>
                <a:gd name="T11" fmla="*/ 0 h 6"/>
                <a:gd name="T12" fmla="*/ 7559650 w 97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7" h="6">
                  <a:moveTo>
                    <a:pt x="3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97" y="6"/>
                  </a:lnTo>
                  <a:lnTo>
                    <a:pt x="97" y="0"/>
                  </a:lnTo>
                  <a:lnTo>
                    <a:pt x="94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46" name="Freeform 11"/>
            <p:cNvSpPr>
              <a:spLocks/>
            </p:cNvSpPr>
            <p:nvPr/>
          </p:nvSpPr>
          <p:spPr bwMode="auto">
            <a:xfrm>
              <a:off x="8776630" y="3040957"/>
              <a:ext cx="153987" cy="9525"/>
            </a:xfrm>
            <a:custGeom>
              <a:avLst/>
              <a:gdLst>
                <a:gd name="T0" fmla="*/ 7559650 w 97"/>
                <a:gd name="T1" fmla="*/ 0 h 6"/>
                <a:gd name="T2" fmla="*/ 0 w 97"/>
                <a:gd name="T3" fmla="*/ 0 h 6"/>
                <a:gd name="T4" fmla="*/ 0 w 97"/>
                <a:gd name="T5" fmla="*/ 15120938 h 6"/>
                <a:gd name="T6" fmla="*/ 244453569 w 97"/>
                <a:gd name="T7" fmla="*/ 15120938 h 6"/>
                <a:gd name="T8" fmla="*/ 244453569 w 97"/>
                <a:gd name="T9" fmla="*/ 0 h 6"/>
                <a:gd name="T10" fmla="*/ 236893918 w 97"/>
                <a:gd name="T11" fmla="*/ 0 h 6"/>
                <a:gd name="T12" fmla="*/ 7559650 w 97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7" h="6">
                  <a:moveTo>
                    <a:pt x="3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97" y="6"/>
                  </a:lnTo>
                  <a:lnTo>
                    <a:pt x="97" y="0"/>
                  </a:lnTo>
                  <a:lnTo>
                    <a:pt x="94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47" name="Freeform 12"/>
            <p:cNvSpPr>
              <a:spLocks/>
            </p:cNvSpPr>
            <p:nvPr/>
          </p:nvSpPr>
          <p:spPr bwMode="auto">
            <a:xfrm>
              <a:off x="8776630" y="2728218"/>
              <a:ext cx="153987" cy="7938"/>
            </a:xfrm>
            <a:custGeom>
              <a:avLst/>
              <a:gdLst>
                <a:gd name="T0" fmla="*/ 7559650 w 97"/>
                <a:gd name="T1" fmla="*/ 0 h 5"/>
                <a:gd name="T2" fmla="*/ 0 w 97"/>
                <a:gd name="T3" fmla="*/ 0 h 5"/>
                <a:gd name="T4" fmla="*/ 0 w 97"/>
                <a:gd name="T5" fmla="*/ 12602369 h 5"/>
                <a:gd name="T6" fmla="*/ 244453569 w 97"/>
                <a:gd name="T7" fmla="*/ 12602369 h 5"/>
                <a:gd name="T8" fmla="*/ 244453569 w 97"/>
                <a:gd name="T9" fmla="*/ 0 h 5"/>
                <a:gd name="T10" fmla="*/ 236893918 w 97"/>
                <a:gd name="T11" fmla="*/ 0 h 5"/>
                <a:gd name="T12" fmla="*/ 7559650 w 97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7" h="5">
                  <a:moveTo>
                    <a:pt x="3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97" y="5"/>
                  </a:lnTo>
                  <a:lnTo>
                    <a:pt x="97" y="0"/>
                  </a:lnTo>
                  <a:lnTo>
                    <a:pt x="94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48" name="Freeform 13"/>
            <p:cNvSpPr>
              <a:spLocks/>
            </p:cNvSpPr>
            <p:nvPr/>
          </p:nvSpPr>
          <p:spPr bwMode="auto">
            <a:xfrm>
              <a:off x="8776630" y="2258319"/>
              <a:ext cx="153987" cy="9525"/>
            </a:xfrm>
            <a:custGeom>
              <a:avLst/>
              <a:gdLst>
                <a:gd name="T0" fmla="*/ 7559650 w 97"/>
                <a:gd name="T1" fmla="*/ 0 h 6"/>
                <a:gd name="T2" fmla="*/ 0 w 97"/>
                <a:gd name="T3" fmla="*/ 0 h 6"/>
                <a:gd name="T4" fmla="*/ 0 w 97"/>
                <a:gd name="T5" fmla="*/ 15120938 h 6"/>
                <a:gd name="T6" fmla="*/ 244453569 w 97"/>
                <a:gd name="T7" fmla="*/ 15120938 h 6"/>
                <a:gd name="T8" fmla="*/ 244453569 w 97"/>
                <a:gd name="T9" fmla="*/ 0 h 6"/>
                <a:gd name="T10" fmla="*/ 236893918 w 97"/>
                <a:gd name="T11" fmla="*/ 0 h 6"/>
                <a:gd name="T12" fmla="*/ 7559650 w 97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7" h="6">
                  <a:moveTo>
                    <a:pt x="3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97" y="6"/>
                  </a:lnTo>
                  <a:lnTo>
                    <a:pt x="97" y="0"/>
                  </a:lnTo>
                  <a:lnTo>
                    <a:pt x="94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49" name="Freeform 14"/>
            <p:cNvSpPr>
              <a:spLocks/>
            </p:cNvSpPr>
            <p:nvPr/>
          </p:nvSpPr>
          <p:spPr bwMode="auto">
            <a:xfrm>
              <a:off x="8794092" y="1074043"/>
              <a:ext cx="106363" cy="234950"/>
            </a:xfrm>
            <a:custGeom>
              <a:avLst/>
              <a:gdLst>
                <a:gd name="T0" fmla="*/ 0 w 67"/>
                <a:gd name="T1" fmla="*/ 372983125 h 148"/>
                <a:gd name="T2" fmla="*/ 83166341 w 67"/>
                <a:gd name="T3" fmla="*/ 0 h 148"/>
                <a:gd name="T4" fmla="*/ 168852056 w 67"/>
                <a:gd name="T5" fmla="*/ 372983125 h 148"/>
                <a:gd name="T6" fmla="*/ 0 w 67"/>
                <a:gd name="T7" fmla="*/ 372983125 h 14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148">
                  <a:moveTo>
                    <a:pt x="0" y="148"/>
                  </a:moveTo>
                  <a:lnTo>
                    <a:pt x="33" y="0"/>
                  </a:lnTo>
                  <a:lnTo>
                    <a:pt x="67" y="148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rgbClr val="40404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50" name="Rectangle 15"/>
            <p:cNvSpPr>
              <a:spLocks noChangeArrowheads="1"/>
            </p:cNvSpPr>
            <p:nvPr/>
          </p:nvSpPr>
          <p:spPr bwMode="auto">
            <a:xfrm>
              <a:off x="8573429" y="3253681"/>
              <a:ext cx="10900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>
                  <a:solidFill>
                    <a:srgbClr val="000000"/>
                  </a:solidFill>
                  <a:latin typeface="Book Antiqua" pitchFamily="18" charset="0"/>
                </a:rPr>
                <a:t>0</a:t>
              </a:r>
              <a:endParaRPr lang="de-DE"/>
            </a:p>
          </p:txBody>
        </p:sp>
        <p:sp>
          <p:nvSpPr>
            <p:cNvPr id="14351" name="Rectangle 16"/>
            <p:cNvSpPr>
              <a:spLocks noChangeArrowheads="1"/>
            </p:cNvSpPr>
            <p:nvPr/>
          </p:nvSpPr>
          <p:spPr bwMode="auto">
            <a:xfrm>
              <a:off x="8573429" y="2939356"/>
              <a:ext cx="10900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>
                  <a:solidFill>
                    <a:srgbClr val="000000"/>
                  </a:solidFill>
                  <a:latin typeface="Book Antiqua" pitchFamily="18" charset="0"/>
                </a:rPr>
                <a:t>1</a:t>
              </a:r>
              <a:endParaRPr lang="de-DE"/>
            </a:p>
          </p:txBody>
        </p:sp>
        <p:sp>
          <p:nvSpPr>
            <p:cNvPr id="14352" name="Rectangle 17"/>
            <p:cNvSpPr>
              <a:spLocks noChangeArrowheads="1"/>
            </p:cNvSpPr>
            <p:nvPr/>
          </p:nvSpPr>
          <p:spPr bwMode="auto">
            <a:xfrm>
              <a:off x="8573429" y="2626618"/>
              <a:ext cx="10900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>
                  <a:solidFill>
                    <a:srgbClr val="000000"/>
                  </a:solidFill>
                  <a:latin typeface="Book Antiqua" pitchFamily="18" charset="0"/>
                </a:rPr>
                <a:t>2</a:t>
              </a:r>
              <a:endParaRPr lang="de-DE"/>
            </a:p>
          </p:txBody>
        </p:sp>
        <p:sp>
          <p:nvSpPr>
            <p:cNvPr id="14353" name="Rectangle 18"/>
            <p:cNvSpPr>
              <a:spLocks noChangeArrowheads="1"/>
            </p:cNvSpPr>
            <p:nvPr/>
          </p:nvSpPr>
          <p:spPr bwMode="auto">
            <a:xfrm>
              <a:off x="8595654" y="2121794"/>
              <a:ext cx="7534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2000" b="0">
                  <a:solidFill>
                    <a:srgbClr val="000000"/>
                  </a:solidFill>
                  <a:latin typeface="Book Antiqua" pitchFamily="18" charset="0"/>
                </a:rPr>
                <a:t>i</a:t>
              </a:r>
              <a:endParaRPr lang="de-DE"/>
            </a:p>
          </p:txBody>
        </p:sp>
        <p:sp>
          <p:nvSpPr>
            <p:cNvPr id="14354" name="Oval 19"/>
            <p:cNvSpPr>
              <a:spLocks noChangeArrowheads="1"/>
            </p:cNvSpPr>
            <p:nvPr/>
          </p:nvSpPr>
          <p:spPr bwMode="auto">
            <a:xfrm>
              <a:off x="8806791" y="2218631"/>
              <a:ext cx="96838" cy="88900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55" name="Oval 20"/>
            <p:cNvSpPr>
              <a:spLocks noChangeArrowheads="1"/>
            </p:cNvSpPr>
            <p:nvPr/>
          </p:nvSpPr>
          <p:spPr bwMode="auto">
            <a:xfrm>
              <a:off x="8806791" y="2683769"/>
              <a:ext cx="96838" cy="92075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56" name="Oval 21"/>
            <p:cNvSpPr>
              <a:spLocks noChangeArrowheads="1"/>
            </p:cNvSpPr>
            <p:nvPr/>
          </p:nvSpPr>
          <p:spPr bwMode="auto">
            <a:xfrm>
              <a:off x="8806791" y="2996506"/>
              <a:ext cx="96838" cy="88900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57" name="Oval 22"/>
            <p:cNvSpPr>
              <a:spLocks noChangeArrowheads="1"/>
            </p:cNvSpPr>
            <p:nvPr/>
          </p:nvSpPr>
          <p:spPr bwMode="auto">
            <a:xfrm>
              <a:off x="8806791" y="3310831"/>
              <a:ext cx="96838" cy="88900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58" name="Freeform 23"/>
            <p:cNvSpPr>
              <a:spLocks/>
            </p:cNvSpPr>
            <p:nvPr/>
          </p:nvSpPr>
          <p:spPr bwMode="auto">
            <a:xfrm>
              <a:off x="11415055" y="1166119"/>
              <a:ext cx="7937" cy="2193925"/>
            </a:xfrm>
            <a:custGeom>
              <a:avLst/>
              <a:gdLst>
                <a:gd name="T0" fmla="*/ 12599194 w 5"/>
                <a:gd name="T1" fmla="*/ 7561263 h 1382"/>
                <a:gd name="T2" fmla="*/ 12599194 w 5"/>
                <a:gd name="T3" fmla="*/ 0 h 1382"/>
                <a:gd name="T4" fmla="*/ 0 w 5"/>
                <a:gd name="T5" fmla="*/ 0 h 1382"/>
                <a:gd name="T6" fmla="*/ 0 w 5"/>
                <a:gd name="T7" fmla="*/ 2147483647 h 1382"/>
                <a:gd name="T8" fmla="*/ 12599194 w 5"/>
                <a:gd name="T9" fmla="*/ 2147483647 h 1382"/>
                <a:gd name="T10" fmla="*/ 12599194 w 5"/>
                <a:gd name="T11" fmla="*/ 2147483647 h 1382"/>
                <a:gd name="T12" fmla="*/ 12599194 w 5"/>
                <a:gd name="T13" fmla="*/ 7561263 h 13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1382">
                  <a:moveTo>
                    <a:pt x="5" y="3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0" y="1382"/>
                  </a:lnTo>
                  <a:lnTo>
                    <a:pt x="5" y="1382"/>
                  </a:lnTo>
                  <a:lnTo>
                    <a:pt x="5" y="1379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59" name="Freeform 24"/>
            <p:cNvSpPr>
              <a:spLocks/>
            </p:cNvSpPr>
            <p:nvPr/>
          </p:nvSpPr>
          <p:spPr bwMode="auto">
            <a:xfrm>
              <a:off x="11343616" y="3350519"/>
              <a:ext cx="160338" cy="9525"/>
            </a:xfrm>
            <a:custGeom>
              <a:avLst/>
              <a:gdLst>
                <a:gd name="T0" fmla="*/ 7712258 w 100"/>
                <a:gd name="T1" fmla="*/ 0 h 6"/>
                <a:gd name="T2" fmla="*/ 0 w 100"/>
                <a:gd name="T3" fmla="*/ 0 h 6"/>
                <a:gd name="T4" fmla="*/ 0 w 100"/>
                <a:gd name="T5" fmla="*/ 15120938 h 6"/>
                <a:gd name="T6" fmla="*/ 257082742 w 100"/>
                <a:gd name="T7" fmla="*/ 15120938 h 6"/>
                <a:gd name="T8" fmla="*/ 257082742 w 100"/>
                <a:gd name="T9" fmla="*/ 0 h 6"/>
                <a:gd name="T10" fmla="*/ 249370485 w 100"/>
                <a:gd name="T11" fmla="*/ 0 h 6"/>
                <a:gd name="T12" fmla="*/ 7712258 w 100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0" h="6">
                  <a:moveTo>
                    <a:pt x="3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100" y="6"/>
                  </a:lnTo>
                  <a:lnTo>
                    <a:pt x="100" y="0"/>
                  </a:lnTo>
                  <a:lnTo>
                    <a:pt x="9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60" name="Freeform 25"/>
            <p:cNvSpPr>
              <a:spLocks/>
            </p:cNvSpPr>
            <p:nvPr/>
          </p:nvSpPr>
          <p:spPr bwMode="auto">
            <a:xfrm>
              <a:off x="11343616" y="3040957"/>
              <a:ext cx="160338" cy="9525"/>
            </a:xfrm>
            <a:custGeom>
              <a:avLst/>
              <a:gdLst>
                <a:gd name="T0" fmla="*/ 7712258 w 100"/>
                <a:gd name="T1" fmla="*/ 0 h 6"/>
                <a:gd name="T2" fmla="*/ 0 w 100"/>
                <a:gd name="T3" fmla="*/ 0 h 6"/>
                <a:gd name="T4" fmla="*/ 0 w 100"/>
                <a:gd name="T5" fmla="*/ 15120938 h 6"/>
                <a:gd name="T6" fmla="*/ 257082742 w 100"/>
                <a:gd name="T7" fmla="*/ 15120938 h 6"/>
                <a:gd name="T8" fmla="*/ 257082742 w 100"/>
                <a:gd name="T9" fmla="*/ 0 h 6"/>
                <a:gd name="T10" fmla="*/ 249370485 w 100"/>
                <a:gd name="T11" fmla="*/ 0 h 6"/>
                <a:gd name="T12" fmla="*/ 7712258 w 100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0" h="6">
                  <a:moveTo>
                    <a:pt x="3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100" y="6"/>
                  </a:lnTo>
                  <a:lnTo>
                    <a:pt x="100" y="0"/>
                  </a:lnTo>
                  <a:lnTo>
                    <a:pt x="9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61" name="Freeform 26"/>
            <p:cNvSpPr>
              <a:spLocks/>
            </p:cNvSpPr>
            <p:nvPr/>
          </p:nvSpPr>
          <p:spPr bwMode="auto">
            <a:xfrm>
              <a:off x="11343616" y="2728218"/>
              <a:ext cx="160338" cy="7938"/>
            </a:xfrm>
            <a:custGeom>
              <a:avLst/>
              <a:gdLst>
                <a:gd name="T0" fmla="*/ 7712258 w 100"/>
                <a:gd name="T1" fmla="*/ 0 h 5"/>
                <a:gd name="T2" fmla="*/ 0 w 100"/>
                <a:gd name="T3" fmla="*/ 0 h 5"/>
                <a:gd name="T4" fmla="*/ 0 w 100"/>
                <a:gd name="T5" fmla="*/ 12602369 h 5"/>
                <a:gd name="T6" fmla="*/ 257082742 w 100"/>
                <a:gd name="T7" fmla="*/ 12602369 h 5"/>
                <a:gd name="T8" fmla="*/ 257082742 w 100"/>
                <a:gd name="T9" fmla="*/ 0 h 5"/>
                <a:gd name="T10" fmla="*/ 249370485 w 100"/>
                <a:gd name="T11" fmla="*/ 0 h 5"/>
                <a:gd name="T12" fmla="*/ 7712258 w 100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0" h="5">
                  <a:moveTo>
                    <a:pt x="3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00" y="5"/>
                  </a:lnTo>
                  <a:lnTo>
                    <a:pt x="100" y="0"/>
                  </a:lnTo>
                  <a:lnTo>
                    <a:pt x="9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62" name="Freeform 27"/>
            <p:cNvSpPr>
              <a:spLocks/>
            </p:cNvSpPr>
            <p:nvPr/>
          </p:nvSpPr>
          <p:spPr bwMode="auto">
            <a:xfrm>
              <a:off x="11343616" y="2728218"/>
              <a:ext cx="160338" cy="7938"/>
            </a:xfrm>
            <a:custGeom>
              <a:avLst/>
              <a:gdLst>
                <a:gd name="T0" fmla="*/ 7712258 w 100"/>
                <a:gd name="T1" fmla="*/ 0 h 5"/>
                <a:gd name="T2" fmla="*/ 0 w 100"/>
                <a:gd name="T3" fmla="*/ 0 h 5"/>
                <a:gd name="T4" fmla="*/ 0 w 100"/>
                <a:gd name="T5" fmla="*/ 12602369 h 5"/>
                <a:gd name="T6" fmla="*/ 257082742 w 100"/>
                <a:gd name="T7" fmla="*/ 12602369 h 5"/>
                <a:gd name="T8" fmla="*/ 257082742 w 100"/>
                <a:gd name="T9" fmla="*/ 0 h 5"/>
                <a:gd name="T10" fmla="*/ 249370485 w 100"/>
                <a:gd name="T11" fmla="*/ 0 h 5"/>
                <a:gd name="T12" fmla="*/ 7712258 w 100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0" h="5">
                  <a:moveTo>
                    <a:pt x="3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00" y="5"/>
                  </a:lnTo>
                  <a:lnTo>
                    <a:pt x="100" y="0"/>
                  </a:lnTo>
                  <a:lnTo>
                    <a:pt x="9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63" name="Freeform 28"/>
            <p:cNvSpPr>
              <a:spLocks/>
            </p:cNvSpPr>
            <p:nvPr/>
          </p:nvSpPr>
          <p:spPr bwMode="auto">
            <a:xfrm>
              <a:off x="11361079" y="1074043"/>
              <a:ext cx="106362" cy="234950"/>
            </a:xfrm>
            <a:custGeom>
              <a:avLst/>
              <a:gdLst>
                <a:gd name="T0" fmla="*/ 0 w 67"/>
                <a:gd name="T1" fmla="*/ 372983125 h 148"/>
                <a:gd name="T2" fmla="*/ 85684910 w 67"/>
                <a:gd name="T3" fmla="*/ 0 h 148"/>
                <a:gd name="T4" fmla="*/ 168848881 w 67"/>
                <a:gd name="T5" fmla="*/ 372983125 h 148"/>
                <a:gd name="T6" fmla="*/ 0 w 67"/>
                <a:gd name="T7" fmla="*/ 372983125 h 14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148">
                  <a:moveTo>
                    <a:pt x="0" y="148"/>
                  </a:moveTo>
                  <a:lnTo>
                    <a:pt x="34" y="0"/>
                  </a:lnTo>
                  <a:lnTo>
                    <a:pt x="67" y="148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rgbClr val="40404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64" name="Rectangle 29"/>
            <p:cNvSpPr>
              <a:spLocks noChangeArrowheads="1"/>
            </p:cNvSpPr>
            <p:nvPr/>
          </p:nvSpPr>
          <p:spPr bwMode="auto">
            <a:xfrm>
              <a:off x="11608729" y="3253681"/>
              <a:ext cx="10900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>
                  <a:solidFill>
                    <a:srgbClr val="000000"/>
                  </a:solidFill>
                  <a:latin typeface="Book Antiqua" pitchFamily="18" charset="0"/>
                </a:rPr>
                <a:t>0</a:t>
              </a:r>
              <a:endParaRPr lang="de-DE"/>
            </a:p>
          </p:txBody>
        </p:sp>
        <p:sp>
          <p:nvSpPr>
            <p:cNvPr id="14365" name="Rectangle 30"/>
            <p:cNvSpPr>
              <a:spLocks noChangeArrowheads="1"/>
            </p:cNvSpPr>
            <p:nvPr/>
          </p:nvSpPr>
          <p:spPr bwMode="auto">
            <a:xfrm>
              <a:off x="11635716" y="2275781"/>
              <a:ext cx="58738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2000" b="0">
                  <a:solidFill>
                    <a:srgbClr val="000000"/>
                  </a:solidFill>
                  <a:latin typeface="Book Antiqua" pitchFamily="18" charset="0"/>
                </a:rPr>
                <a:t>j</a:t>
              </a:r>
              <a:endParaRPr lang="de-DE"/>
            </a:p>
          </p:txBody>
        </p:sp>
        <p:sp>
          <p:nvSpPr>
            <p:cNvPr id="14366" name="Oval 31"/>
            <p:cNvSpPr>
              <a:spLocks noChangeArrowheads="1"/>
            </p:cNvSpPr>
            <p:nvPr/>
          </p:nvSpPr>
          <p:spPr bwMode="auto">
            <a:xfrm>
              <a:off x="11375366" y="2374206"/>
              <a:ext cx="96838" cy="87312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67" name="Oval 32"/>
            <p:cNvSpPr>
              <a:spLocks noChangeArrowheads="1"/>
            </p:cNvSpPr>
            <p:nvPr/>
          </p:nvSpPr>
          <p:spPr bwMode="auto">
            <a:xfrm>
              <a:off x="11375366" y="2996506"/>
              <a:ext cx="96838" cy="88900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68" name="Oval 33"/>
            <p:cNvSpPr>
              <a:spLocks noChangeArrowheads="1"/>
            </p:cNvSpPr>
            <p:nvPr/>
          </p:nvSpPr>
          <p:spPr bwMode="auto">
            <a:xfrm>
              <a:off x="11375366" y="3310831"/>
              <a:ext cx="96838" cy="88900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69" name="Line 34"/>
            <p:cNvSpPr>
              <a:spLocks noChangeShapeType="1"/>
            </p:cNvSpPr>
            <p:nvPr/>
          </p:nvSpPr>
          <p:spPr bwMode="auto">
            <a:xfrm>
              <a:off x="8851242" y="2263082"/>
              <a:ext cx="2487613" cy="155575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70" name="Freeform 35"/>
            <p:cNvSpPr>
              <a:spLocks/>
            </p:cNvSpPr>
            <p:nvPr/>
          </p:nvSpPr>
          <p:spPr bwMode="auto">
            <a:xfrm>
              <a:off x="11173754" y="2324994"/>
              <a:ext cx="165100" cy="168275"/>
            </a:xfrm>
            <a:custGeom>
              <a:avLst/>
              <a:gdLst>
                <a:gd name="T0" fmla="*/ 12362059 w 105"/>
                <a:gd name="T1" fmla="*/ 0 h 106"/>
                <a:gd name="T2" fmla="*/ 259600095 w 105"/>
                <a:gd name="T3" fmla="*/ 148690013 h 106"/>
                <a:gd name="T4" fmla="*/ 0 w 105"/>
                <a:gd name="T5" fmla="*/ 267136563 h 106"/>
                <a:gd name="T6" fmla="*/ 135981077 w 105"/>
                <a:gd name="T7" fmla="*/ 141128750 h 106"/>
                <a:gd name="T8" fmla="*/ 12362059 w 105"/>
                <a:gd name="T9" fmla="*/ 0 h 1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5" h="106">
                  <a:moveTo>
                    <a:pt x="5" y="0"/>
                  </a:moveTo>
                  <a:lnTo>
                    <a:pt x="105" y="59"/>
                  </a:lnTo>
                  <a:lnTo>
                    <a:pt x="0" y="106"/>
                  </a:lnTo>
                  <a:lnTo>
                    <a:pt x="55" y="56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FF"/>
            </a:solidFill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71" name="Line 36"/>
            <p:cNvSpPr>
              <a:spLocks noChangeShapeType="1"/>
            </p:cNvSpPr>
            <p:nvPr/>
          </p:nvSpPr>
          <p:spPr bwMode="auto">
            <a:xfrm flipV="1">
              <a:off x="8851241" y="1485207"/>
              <a:ext cx="2566988" cy="7778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72" name="Freeform 37"/>
            <p:cNvSpPr>
              <a:spLocks/>
            </p:cNvSpPr>
            <p:nvPr/>
          </p:nvSpPr>
          <p:spPr bwMode="auto">
            <a:xfrm>
              <a:off x="11238841" y="1455043"/>
              <a:ext cx="179388" cy="153988"/>
            </a:xfrm>
            <a:custGeom>
              <a:avLst/>
              <a:gdLst>
                <a:gd name="T0" fmla="*/ 0 w 113"/>
                <a:gd name="T1" fmla="*/ 0 h 97"/>
                <a:gd name="T2" fmla="*/ 284779244 w 113"/>
                <a:gd name="T3" fmla="*/ 47883918 h 97"/>
                <a:gd name="T4" fmla="*/ 75604898 w 113"/>
                <a:gd name="T5" fmla="*/ 244456744 h 97"/>
                <a:gd name="T6" fmla="*/ 158771080 w 113"/>
                <a:gd name="T7" fmla="*/ 83166220 h 97"/>
                <a:gd name="T8" fmla="*/ 0 w 113"/>
                <a:gd name="T9" fmla="*/ 0 h 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3" h="97">
                  <a:moveTo>
                    <a:pt x="0" y="0"/>
                  </a:moveTo>
                  <a:lnTo>
                    <a:pt x="113" y="19"/>
                  </a:lnTo>
                  <a:lnTo>
                    <a:pt x="30" y="97"/>
                  </a:lnTo>
                  <a:lnTo>
                    <a:pt x="6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73" name="Line 38"/>
            <p:cNvSpPr>
              <a:spLocks noChangeShapeType="1"/>
            </p:cNvSpPr>
            <p:nvPr/>
          </p:nvSpPr>
          <p:spPr bwMode="auto">
            <a:xfrm>
              <a:off x="8851241" y="2263082"/>
              <a:ext cx="2566988" cy="78263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74" name="Freeform 39"/>
            <p:cNvSpPr>
              <a:spLocks/>
            </p:cNvSpPr>
            <p:nvPr/>
          </p:nvSpPr>
          <p:spPr bwMode="auto">
            <a:xfrm>
              <a:off x="11238841" y="2917132"/>
              <a:ext cx="179388" cy="160337"/>
            </a:xfrm>
            <a:custGeom>
              <a:avLst/>
              <a:gdLst>
                <a:gd name="T0" fmla="*/ 75604898 w 113"/>
                <a:gd name="T1" fmla="*/ 0 h 101"/>
                <a:gd name="T2" fmla="*/ 284779244 w 113"/>
                <a:gd name="T3" fmla="*/ 204131226 h 101"/>
                <a:gd name="T4" fmla="*/ 0 w 113"/>
                <a:gd name="T5" fmla="*/ 254534194 h 101"/>
                <a:gd name="T6" fmla="*/ 158771080 w 113"/>
                <a:gd name="T7" fmla="*/ 161289497 h 101"/>
                <a:gd name="T8" fmla="*/ 75604898 w 113"/>
                <a:gd name="T9" fmla="*/ 0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3" h="101">
                  <a:moveTo>
                    <a:pt x="30" y="0"/>
                  </a:moveTo>
                  <a:lnTo>
                    <a:pt x="113" y="81"/>
                  </a:lnTo>
                  <a:lnTo>
                    <a:pt x="0" y="101"/>
                  </a:lnTo>
                  <a:lnTo>
                    <a:pt x="63" y="64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75" name="Rectangle 40"/>
            <p:cNvSpPr>
              <a:spLocks noChangeArrowheads="1"/>
            </p:cNvSpPr>
            <p:nvPr/>
          </p:nvSpPr>
          <p:spPr bwMode="auto">
            <a:xfrm>
              <a:off x="9972016" y="1963043"/>
              <a:ext cx="312586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>
                  <a:solidFill>
                    <a:srgbClr val="0000FF"/>
                  </a:solidFill>
                  <a:latin typeface="Book Antiqua" pitchFamily="18" charset="0"/>
                </a:rPr>
                <a:t>p  (</a:t>
              </a:r>
              <a:endParaRPr lang="de-DE"/>
            </a:p>
          </p:txBody>
        </p:sp>
        <p:sp>
          <p:nvSpPr>
            <p:cNvPr id="14376" name="Rectangle 41"/>
            <p:cNvSpPr>
              <a:spLocks noChangeArrowheads="1"/>
            </p:cNvSpPr>
            <p:nvPr/>
          </p:nvSpPr>
          <p:spPr bwMode="auto">
            <a:xfrm>
              <a:off x="10279991" y="1953518"/>
              <a:ext cx="133050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>
                  <a:solidFill>
                    <a:srgbClr val="0000FF"/>
                  </a:solidFill>
                  <a:latin typeface="Symbol" pitchFamily="18" charset="2"/>
                </a:rPr>
                <a:t>D</a:t>
              </a:r>
              <a:endParaRPr lang="de-DE"/>
            </a:p>
          </p:txBody>
        </p:sp>
        <p:sp>
          <p:nvSpPr>
            <p:cNvPr id="14377" name="Rectangle 42"/>
            <p:cNvSpPr>
              <a:spLocks noChangeArrowheads="1"/>
            </p:cNvSpPr>
            <p:nvPr/>
          </p:nvSpPr>
          <p:spPr bwMode="auto">
            <a:xfrm>
              <a:off x="10418104" y="1963043"/>
              <a:ext cx="142668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>
                  <a:solidFill>
                    <a:srgbClr val="0000FF"/>
                  </a:solidFill>
                  <a:latin typeface="Book Antiqua" pitchFamily="18" charset="0"/>
                </a:rPr>
                <a:t>t)</a:t>
              </a:r>
              <a:endParaRPr lang="de-DE"/>
            </a:p>
          </p:txBody>
        </p:sp>
        <p:sp>
          <p:nvSpPr>
            <p:cNvPr id="14378" name="Rectangle 43"/>
            <p:cNvSpPr>
              <a:spLocks noChangeArrowheads="1"/>
            </p:cNvSpPr>
            <p:nvPr/>
          </p:nvSpPr>
          <p:spPr bwMode="auto">
            <a:xfrm>
              <a:off x="10091079" y="2121793"/>
              <a:ext cx="100990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500" b="0">
                  <a:solidFill>
                    <a:srgbClr val="0000FF"/>
                  </a:solidFill>
                  <a:latin typeface="Book Antiqua" pitchFamily="18" charset="0"/>
                </a:rPr>
                <a:t>ij</a:t>
              </a:r>
              <a:endParaRPr lang="de-DE"/>
            </a:p>
          </p:txBody>
        </p:sp>
        <p:sp>
          <p:nvSpPr>
            <p:cNvPr id="14379" name="Freeform 44"/>
            <p:cNvSpPr>
              <a:spLocks/>
            </p:cNvSpPr>
            <p:nvPr/>
          </p:nvSpPr>
          <p:spPr bwMode="auto">
            <a:xfrm>
              <a:off x="11343616" y="2104332"/>
              <a:ext cx="160338" cy="7937"/>
            </a:xfrm>
            <a:custGeom>
              <a:avLst/>
              <a:gdLst>
                <a:gd name="T0" fmla="*/ 7712258 w 100"/>
                <a:gd name="T1" fmla="*/ 0 h 5"/>
                <a:gd name="T2" fmla="*/ 0 w 100"/>
                <a:gd name="T3" fmla="*/ 0 h 5"/>
                <a:gd name="T4" fmla="*/ 0 w 100"/>
                <a:gd name="T5" fmla="*/ 12599194 h 5"/>
                <a:gd name="T6" fmla="*/ 257082742 w 100"/>
                <a:gd name="T7" fmla="*/ 12599194 h 5"/>
                <a:gd name="T8" fmla="*/ 257082742 w 100"/>
                <a:gd name="T9" fmla="*/ 0 h 5"/>
                <a:gd name="T10" fmla="*/ 249370485 w 100"/>
                <a:gd name="T11" fmla="*/ 0 h 5"/>
                <a:gd name="T12" fmla="*/ 7712258 w 100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0" h="5">
                  <a:moveTo>
                    <a:pt x="3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00" y="5"/>
                  </a:lnTo>
                  <a:lnTo>
                    <a:pt x="100" y="0"/>
                  </a:lnTo>
                  <a:lnTo>
                    <a:pt x="9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80" name="Oval 45"/>
            <p:cNvSpPr>
              <a:spLocks noChangeArrowheads="1"/>
            </p:cNvSpPr>
            <p:nvPr/>
          </p:nvSpPr>
          <p:spPr bwMode="auto">
            <a:xfrm>
              <a:off x="11375366" y="2059881"/>
              <a:ext cx="96838" cy="93662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81" name="Freeform 46"/>
            <p:cNvSpPr>
              <a:spLocks/>
            </p:cNvSpPr>
            <p:nvPr/>
          </p:nvSpPr>
          <p:spPr bwMode="auto">
            <a:xfrm>
              <a:off x="11343616" y="2413893"/>
              <a:ext cx="160338" cy="7938"/>
            </a:xfrm>
            <a:custGeom>
              <a:avLst/>
              <a:gdLst>
                <a:gd name="T0" fmla="*/ 7712258 w 100"/>
                <a:gd name="T1" fmla="*/ 0 h 5"/>
                <a:gd name="T2" fmla="*/ 0 w 100"/>
                <a:gd name="T3" fmla="*/ 0 h 5"/>
                <a:gd name="T4" fmla="*/ 0 w 100"/>
                <a:gd name="T5" fmla="*/ 12602369 h 5"/>
                <a:gd name="T6" fmla="*/ 257082742 w 100"/>
                <a:gd name="T7" fmla="*/ 12602369 h 5"/>
                <a:gd name="T8" fmla="*/ 257082742 w 100"/>
                <a:gd name="T9" fmla="*/ 0 h 5"/>
                <a:gd name="T10" fmla="*/ 249370485 w 100"/>
                <a:gd name="T11" fmla="*/ 0 h 5"/>
                <a:gd name="T12" fmla="*/ 7712258 w 100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0" h="5">
                  <a:moveTo>
                    <a:pt x="3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00" y="5"/>
                  </a:lnTo>
                  <a:lnTo>
                    <a:pt x="100" y="0"/>
                  </a:lnTo>
                  <a:lnTo>
                    <a:pt x="9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82" name="Oval 47"/>
            <p:cNvSpPr>
              <a:spLocks noChangeArrowheads="1"/>
            </p:cNvSpPr>
            <p:nvPr/>
          </p:nvSpPr>
          <p:spPr bwMode="auto">
            <a:xfrm>
              <a:off x="11375366" y="2683769"/>
              <a:ext cx="96838" cy="92075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83" name="Freeform 48"/>
            <p:cNvSpPr>
              <a:spLocks/>
            </p:cNvSpPr>
            <p:nvPr/>
          </p:nvSpPr>
          <p:spPr bwMode="auto">
            <a:xfrm>
              <a:off x="11343616" y="1790007"/>
              <a:ext cx="160338" cy="9525"/>
            </a:xfrm>
            <a:custGeom>
              <a:avLst/>
              <a:gdLst>
                <a:gd name="T0" fmla="*/ 7712258 w 100"/>
                <a:gd name="T1" fmla="*/ 0 h 6"/>
                <a:gd name="T2" fmla="*/ 0 w 100"/>
                <a:gd name="T3" fmla="*/ 0 h 6"/>
                <a:gd name="T4" fmla="*/ 0 w 100"/>
                <a:gd name="T5" fmla="*/ 15120938 h 6"/>
                <a:gd name="T6" fmla="*/ 257082742 w 100"/>
                <a:gd name="T7" fmla="*/ 15120938 h 6"/>
                <a:gd name="T8" fmla="*/ 257082742 w 100"/>
                <a:gd name="T9" fmla="*/ 0 h 6"/>
                <a:gd name="T10" fmla="*/ 249370485 w 100"/>
                <a:gd name="T11" fmla="*/ 0 h 6"/>
                <a:gd name="T12" fmla="*/ 7712258 w 100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0" h="6">
                  <a:moveTo>
                    <a:pt x="3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100" y="6"/>
                  </a:lnTo>
                  <a:lnTo>
                    <a:pt x="100" y="0"/>
                  </a:lnTo>
                  <a:lnTo>
                    <a:pt x="9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84" name="Oval 49"/>
            <p:cNvSpPr>
              <a:spLocks noChangeArrowheads="1"/>
            </p:cNvSpPr>
            <p:nvPr/>
          </p:nvSpPr>
          <p:spPr bwMode="auto">
            <a:xfrm>
              <a:off x="11375366" y="1750318"/>
              <a:ext cx="96838" cy="88900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85" name="Oval 50"/>
            <p:cNvSpPr>
              <a:spLocks noChangeArrowheads="1"/>
            </p:cNvSpPr>
            <p:nvPr/>
          </p:nvSpPr>
          <p:spPr bwMode="auto">
            <a:xfrm>
              <a:off x="11375366" y="1435993"/>
              <a:ext cx="96838" cy="88900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86" name="Rectangle 51"/>
            <p:cNvSpPr>
              <a:spLocks noChangeArrowheads="1"/>
            </p:cNvSpPr>
            <p:nvPr/>
          </p:nvSpPr>
          <p:spPr bwMode="auto">
            <a:xfrm>
              <a:off x="10073616" y="3550543"/>
              <a:ext cx="133050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>
                  <a:solidFill>
                    <a:srgbClr val="000000"/>
                  </a:solidFill>
                  <a:latin typeface="Symbol" pitchFamily="18" charset="2"/>
                </a:rPr>
                <a:t>D</a:t>
              </a:r>
              <a:endParaRPr lang="de-DE"/>
            </a:p>
          </p:txBody>
        </p:sp>
        <p:sp>
          <p:nvSpPr>
            <p:cNvPr id="14387" name="Rectangle 52"/>
            <p:cNvSpPr>
              <a:spLocks noChangeArrowheads="1"/>
            </p:cNvSpPr>
            <p:nvPr/>
          </p:nvSpPr>
          <p:spPr bwMode="auto">
            <a:xfrm>
              <a:off x="10205379" y="3558481"/>
              <a:ext cx="70532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>
                  <a:solidFill>
                    <a:srgbClr val="000000"/>
                  </a:solidFill>
                  <a:latin typeface="Book Antiqua" pitchFamily="18" charset="0"/>
                </a:rPr>
                <a:t>t</a:t>
              </a:r>
              <a:endParaRPr lang="de-DE"/>
            </a:p>
          </p:txBody>
        </p:sp>
        <p:sp>
          <p:nvSpPr>
            <p:cNvPr id="14388" name="Freeform 53"/>
            <p:cNvSpPr>
              <a:spLocks/>
            </p:cNvSpPr>
            <p:nvPr/>
          </p:nvSpPr>
          <p:spPr bwMode="auto">
            <a:xfrm>
              <a:off x="8856004" y="3633094"/>
              <a:ext cx="233362" cy="106363"/>
            </a:xfrm>
            <a:custGeom>
              <a:avLst/>
              <a:gdLst>
                <a:gd name="T0" fmla="*/ 370461381 w 147"/>
                <a:gd name="T1" fmla="*/ 168852056 h 67"/>
                <a:gd name="T2" fmla="*/ 0 w 147"/>
                <a:gd name="T3" fmla="*/ 85685715 h 67"/>
                <a:gd name="T4" fmla="*/ 370461381 w 147"/>
                <a:gd name="T5" fmla="*/ 0 h 67"/>
                <a:gd name="T6" fmla="*/ 370461381 w 147"/>
                <a:gd name="T7" fmla="*/ 168852056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7" h="67">
                  <a:moveTo>
                    <a:pt x="147" y="67"/>
                  </a:moveTo>
                  <a:lnTo>
                    <a:pt x="0" y="34"/>
                  </a:lnTo>
                  <a:lnTo>
                    <a:pt x="147" y="0"/>
                  </a:lnTo>
                  <a:lnTo>
                    <a:pt x="147" y="67"/>
                  </a:lnTo>
                  <a:close/>
                </a:path>
              </a:pathLst>
            </a:custGeom>
            <a:solidFill>
              <a:srgbClr val="40404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89" name="Freeform 54"/>
            <p:cNvSpPr>
              <a:spLocks/>
            </p:cNvSpPr>
            <p:nvPr/>
          </p:nvSpPr>
          <p:spPr bwMode="auto">
            <a:xfrm>
              <a:off x="11180104" y="3633094"/>
              <a:ext cx="234950" cy="106363"/>
            </a:xfrm>
            <a:custGeom>
              <a:avLst/>
              <a:gdLst>
                <a:gd name="T0" fmla="*/ 0 w 148"/>
                <a:gd name="T1" fmla="*/ 168852056 h 67"/>
                <a:gd name="T2" fmla="*/ 372983125 w 148"/>
                <a:gd name="T3" fmla="*/ 85685715 h 67"/>
                <a:gd name="T4" fmla="*/ 0 w 148"/>
                <a:gd name="T5" fmla="*/ 0 h 67"/>
                <a:gd name="T6" fmla="*/ 0 w 148"/>
                <a:gd name="T7" fmla="*/ 168852056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8" h="67">
                  <a:moveTo>
                    <a:pt x="0" y="67"/>
                  </a:moveTo>
                  <a:lnTo>
                    <a:pt x="148" y="34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40404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90" name="Line 55"/>
            <p:cNvSpPr>
              <a:spLocks noChangeShapeType="1"/>
            </p:cNvSpPr>
            <p:nvPr/>
          </p:nvSpPr>
          <p:spPr bwMode="auto">
            <a:xfrm>
              <a:off x="9071905" y="3687068"/>
              <a:ext cx="877887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91" name="Line 56"/>
            <p:cNvSpPr>
              <a:spLocks noChangeShapeType="1"/>
            </p:cNvSpPr>
            <p:nvPr/>
          </p:nvSpPr>
          <p:spPr bwMode="auto">
            <a:xfrm>
              <a:off x="10338729" y="3687068"/>
              <a:ext cx="881062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14392" name="Rectangle 58"/>
          <p:cNvSpPr>
            <a:spLocks noChangeArrowheads="1"/>
          </p:cNvSpPr>
          <p:nvPr/>
        </p:nvSpPr>
        <p:spPr bwMode="auto">
          <a:xfrm>
            <a:off x="1143001" y="2746476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pic>
        <p:nvPicPr>
          <p:cNvPr id="68" name="Grafik 67">
            <a:extLst>
              <a:ext uri="{FF2B5EF4-FFF2-40B4-BE49-F238E27FC236}">
                <a16:creationId xmlns:a16="http://schemas.microsoft.com/office/drawing/2014/main" id="{959BEBF5-405C-4079-BEEC-FD9CDA8DD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965" y="1697028"/>
            <a:ext cx="5944097" cy="24842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155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Chapman-Kolmogorov Equation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8A206B4-01DC-4329-8B4E-5509EE3C35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17414" name="Rectangle 6"/>
          <p:cNvSpPr>
            <a:spLocks noChangeArrowheads="1"/>
          </p:cNvSpPr>
          <p:nvPr/>
        </p:nvSpPr>
        <p:spPr bwMode="auto">
          <a:xfrm>
            <a:off x="1143001" y="2989363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17415" name="Rectangle 7"/>
          <p:cNvSpPr>
            <a:spLocks noChangeArrowheads="1"/>
          </p:cNvSpPr>
          <p:nvPr/>
        </p:nvSpPr>
        <p:spPr bwMode="auto">
          <a:xfrm>
            <a:off x="1143001" y="2451201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17416" name="Rectangle 8"/>
          <p:cNvSpPr>
            <a:spLocks noChangeArrowheads="1"/>
          </p:cNvSpPr>
          <p:nvPr/>
        </p:nvSpPr>
        <p:spPr bwMode="auto">
          <a:xfrm>
            <a:off x="533400" y="2005809"/>
            <a:ext cx="7334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</a:pPr>
            <a:r>
              <a:rPr lang="en-US" sz="2000" b="0" dirty="0">
                <a:solidFill>
                  <a:srgbClr val="4D4D4D"/>
                </a:solidFill>
                <a:latin typeface="+mj-lt"/>
              </a:rPr>
              <a:t>or</a:t>
            </a:r>
            <a:endParaRPr lang="de-DE" sz="2000" b="0" dirty="0">
              <a:solidFill>
                <a:srgbClr val="4D4D4D"/>
              </a:solidFill>
              <a:latin typeface="+mj-lt"/>
            </a:endParaRPr>
          </a:p>
        </p:txBody>
      </p:sp>
      <p:sp>
        <p:nvSpPr>
          <p:cNvPr id="17417" name="Rectangle 9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17418" name="Rectangle 10"/>
          <p:cNvSpPr>
            <a:spLocks noChangeArrowheads="1"/>
          </p:cNvSpPr>
          <p:nvPr/>
        </p:nvSpPr>
        <p:spPr bwMode="auto">
          <a:xfrm>
            <a:off x="1143001" y="2913163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17420" name="Rectangle 12"/>
          <p:cNvSpPr>
            <a:spLocks noChangeArrowheads="1"/>
          </p:cNvSpPr>
          <p:nvPr/>
        </p:nvSpPr>
        <p:spPr bwMode="auto">
          <a:xfrm>
            <a:off x="1143001" y="3165576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graphicFrame>
        <p:nvGraphicFramePr>
          <p:cNvPr id="17421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352554"/>
              </p:ext>
            </p:extLst>
          </p:nvPr>
        </p:nvGraphicFramePr>
        <p:xfrm>
          <a:off x="360363" y="1157288"/>
          <a:ext cx="3778250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06" name="Equation" r:id="rId5" imgW="1663560" imgH="291960" progId="Equation.DSMT4">
                  <p:embed/>
                </p:oleObj>
              </mc:Choice>
              <mc:Fallback>
                <p:oleObj name="Equation" r:id="rId5" imgW="1663560" imgH="291960" progId="Equation.DSMT4">
                  <p:embed/>
                  <p:pic>
                    <p:nvPicPr>
                      <p:cNvPr id="17421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1157288"/>
                        <a:ext cx="3778250" cy="669925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2" name="Rectangle 14"/>
          <p:cNvSpPr>
            <a:spLocks noChangeArrowheads="1"/>
          </p:cNvSpPr>
          <p:nvPr/>
        </p:nvSpPr>
        <p:spPr bwMode="auto">
          <a:xfrm>
            <a:off x="1143001" y="3122713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graphicFrame>
        <p:nvGraphicFramePr>
          <p:cNvPr id="17423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708302"/>
              </p:ext>
            </p:extLst>
          </p:nvPr>
        </p:nvGraphicFramePr>
        <p:xfrm>
          <a:off x="344488" y="2492375"/>
          <a:ext cx="3494087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07" name="Equation" r:id="rId7" imgW="1993680" imgH="330120" progId="Equation.DSMT4">
                  <p:embed/>
                </p:oleObj>
              </mc:Choice>
              <mc:Fallback>
                <p:oleObj name="Equation" r:id="rId7" imgW="1993680" imgH="330120" progId="Equation.DSMT4">
                  <p:embed/>
                  <p:pic>
                    <p:nvPicPr>
                      <p:cNvPr id="17423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488" y="2492375"/>
                        <a:ext cx="3494087" cy="57785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Grafik 15">
            <a:extLst>
              <a:ext uri="{FF2B5EF4-FFF2-40B4-BE49-F238E27FC236}">
                <a16:creationId xmlns:a16="http://schemas.microsoft.com/office/drawing/2014/main" id="{699A1445-361D-4ADD-BC04-F59EE012C6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3357" y="845123"/>
            <a:ext cx="6275243" cy="3294503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17440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Chapman-Kolmogorov Equation (f.)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0259D2A-D897-4B68-95E2-7640B7E67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8A206B4-01DC-4329-8B4E-5509EE3C35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17417" name="Rectangle 9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7A2C7F5-2DFE-4E4F-91CF-2432707EB74A}"/>
              </a:ext>
            </a:extLst>
          </p:cNvPr>
          <p:cNvSpPr txBox="1"/>
          <p:nvPr/>
        </p:nvSpPr>
        <p:spPr>
          <a:xfrm>
            <a:off x="10706100" y="115888"/>
            <a:ext cx="1295400" cy="64611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2000" b="0" dirty="0" err="1">
                <a:solidFill>
                  <a:schemeClr val="bg1"/>
                </a:solidFill>
                <a:latin typeface="+mn-lt"/>
              </a:rPr>
              <a:t>Lecture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3326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8B90DBD-9604-4FC1-9C53-B59B70C08B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44908A-6020-4CC4-87EE-0D87BE88E3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1C08F-DA7B-4D3A-9F5C-B6742590B8E3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007D3B-5E96-4056-BF1E-CDC6A0104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Kolmogorov Forward Equation for Transition Probabilities</a:t>
            </a:r>
          </a:p>
        </p:txBody>
      </p:sp>
    </p:spTree>
    <p:extLst>
      <p:ext uri="{BB962C8B-B14F-4D97-AF65-F5344CB8AC3E}">
        <p14:creationId xmlns:p14="http://schemas.microsoft.com/office/powerpoint/2010/main" val="689925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Kolmogorov Forward Equation for Transition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87" name="Rectangle 7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Chapman-Kolmogorov equation </a:t>
                </a:r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can be formulated as</a:t>
                </a:r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Next: limiting process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noProof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en-US" noProof="0" dirty="0"/>
              </a:p>
            </p:txBody>
          </p:sp>
        </mc:Choice>
        <mc:Fallback xmlns="">
          <p:sp>
            <p:nvSpPr>
              <p:cNvPr id="20487" name="Rectangle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8D52ED5-4C53-426D-8B1F-A85C249E073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963150" y="6370638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9FBE6A8-3240-4D4F-954D-1570D87DA31A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20486" name="Rectangle 6"/>
          <p:cNvSpPr>
            <a:spLocks noChangeArrowheads="1"/>
          </p:cNvSpPr>
          <p:nvPr/>
        </p:nvSpPr>
        <p:spPr bwMode="auto">
          <a:xfrm>
            <a:off x="1143001" y="5062123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graphicFrame>
        <p:nvGraphicFramePr>
          <p:cNvPr id="2048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2417148"/>
              </p:ext>
            </p:extLst>
          </p:nvPr>
        </p:nvGraphicFramePr>
        <p:xfrm>
          <a:off x="762000" y="1529177"/>
          <a:ext cx="311626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70" name="Equation" r:id="rId6" imgW="1777229" imgH="304668" progId="">
                  <p:embed/>
                </p:oleObj>
              </mc:Choice>
              <mc:Fallback>
                <p:oleObj name="Equation" r:id="rId6" imgW="1777229" imgH="304668" progId="">
                  <p:embed/>
                  <p:pic>
                    <p:nvPicPr>
                      <p:cNvPr id="2048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529177"/>
                        <a:ext cx="3116262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9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3120514"/>
              </p:ext>
            </p:extLst>
          </p:nvPr>
        </p:nvGraphicFramePr>
        <p:xfrm>
          <a:off x="739735" y="3670357"/>
          <a:ext cx="6049963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71" name="Equation" r:id="rId8" imgW="3454400" imgH="431800" progId="">
                  <p:embed/>
                </p:oleObj>
              </mc:Choice>
              <mc:Fallback>
                <p:oleObj name="Equation" r:id="rId8" imgW="3454400" imgH="431800" progId="">
                  <p:embed/>
                  <p:pic>
                    <p:nvPicPr>
                      <p:cNvPr id="2049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735" y="3670357"/>
                        <a:ext cx="6049963" cy="749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9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4049914"/>
              </p:ext>
            </p:extLst>
          </p:nvPr>
        </p:nvGraphicFramePr>
        <p:xfrm>
          <a:off x="732263" y="2908318"/>
          <a:ext cx="469582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72" name="Equation" r:id="rId10" imgW="2679700" imgH="330200" progId="">
                  <p:embed/>
                </p:oleObj>
              </mc:Choice>
              <mc:Fallback>
                <p:oleObj name="Equation" r:id="rId10" imgW="2679700" imgH="330200" progId="">
                  <p:embed/>
                  <p:pic>
                    <p:nvPicPr>
                      <p:cNvPr id="20491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2263" y="2908318"/>
                        <a:ext cx="4695825" cy="577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52927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894693" y="3865664"/>
            <a:ext cx="3524908" cy="736600"/>
          </a:xfrm>
          <a:prstGeom prst="rect">
            <a:avLst/>
          </a:prstGeom>
          <a:solidFill>
            <a:srgbClr val="FFFFCC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878817" y="3148114"/>
            <a:ext cx="3540783" cy="652462"/>
          </a:xfrm>
          <a:prstGeom prst="rect">
            <a:avLst/>
          </a:prstGeom>
          <a:solidFill>
            <a:srgbClr val="FFFFCC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877229" y="2417864"/>
            <a:ext cx="3542371" cy="652462"/>
          </a:xfrm>
          <a:prstGeom prst="rect">
            <a:avLst/>
          </a:prstGeom>
          <a:solidFill>
            <a:srgbClr val="FFFFCC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Kolmogorov Forward Equation: Limiting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06" name="Rectangle 6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04800" y="1880025"/>
                <a:ext cx="10668000" cy="4139775"/>
              </a:xfrm>
            </p:spPr>
            <p:txBody>
              <a:bodyPr/>
              <a:lstStyle/>
              <a:p>
                <a:r>
                  <a:rPr lang="en-US" noProof="0" dirty="0"/>
                  <a:t>Limiting process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noProof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en-US" b="0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r>
                  <a:rPr lang="en-US" b="1" noProof="0" dirty="0">
                    <a:solidFill>
                      <a:schemeClr val="accent5"/>
                    </a:solidFill>
                  </a:rPr>
                  <a:t>Kolmogorov forward equation for transition probabilities</a:t>
                </a:r>
              </a:p>
            </p:txBody>
          </p:sp>
        </mc:Choice>
        <mc:Fallback xmlns="">
          <p:sp>
            <p:nvSpPr>
              <p:cNvPr id="25606" name="Rectangle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880025"/>
                <a:ext cx="10668000" cy="4139775"/>
              </a:xfrm>
              <a:blipFill>
                <a:blip r:embed="rId5"/>
                <a:stretch>
                  <a:fillRect l="-229" t="-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3A3A174-EF49-44C5-8658-0F0B33FC30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5608" name="Rectangle 8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graphicFrame>
        <p:nvGraphicFramePr>
          <p:cNvPr id="25615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3261205"/>
              </p:ext>
            </p:extLst>
          </p:nvPr>
        </p:nvGraphicFramePr>
        <p:xfrm>
          <a:off x="914400" y="1001713"/>
          <a:ext cx="5703887" cy="70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74" name="Equation" r:id="rId6" imgW="3454400" imgH="431800" progId="">
                  <p:embed/>
                </p:oleObj>
              </mc:Choice>
              <mc:Fallback>
                <p:oleObj name="Equation" r:id="rId6" imgW="3454400" imgH="431800" progId="">
                  <p:embed/>
                  <p:pic>
                    <p:nvPicPr>
                      <p:cNvPr id="25615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001713"/>
                        <a:ext cx="5703887" cy="706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17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4733167"/>
              </p:ext>
            </p:extLst>
          </p:nvPr>
        </p:nvGraphicFramePr>
        <p:xfrm>
          <a:off x="1005817" y="2462314"/>
          <a:ext cx="3292475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75" name="Equation" r:id="rId8" imgW="2057400" imgH="381000" progId="">
                  <p:embed/>
                </p:oleObj>
              </mc:Choice>
              <mc:Fallback>
                <p:oleObj name="Equation" r:id="rId8" imgW="2057400" imgH="381000" progId="">
                  <p:embed/>
                  <p:pic>
                    <p:nvPicPr>
                      <p:cNvPr id="2561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5817" y="2462314"/>
                        <a:ext cx="3292475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18" name="Rectangle 26"/>
          <p:cNvSpPr>
            <a:spLocks noChangeArrowheads="1"/>
          </p:cNvSpPr>
          <p:nvPr/>
        </p:nvSpPr>
        <p:spPr bwMode="auto">
          <a:xfrm>
            <a:off x="1143001" y="3084613"/>
            <a:ext cx="184731" cy="307777"/>
          </a:xfrm>
          <a:prstGeom prst="rect">
            <a:avLst/>
          </a:prstGeom>
          <a:solidFill>
            <a:srgbClr val="FFFFCC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graphicFrame>
        <p:nvGraphicFramePr>
          <p:cNvPr id="25619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400318"/>
              </p:ext>
            </p:extLst>
          </p:nvPr>
        </p:nvGraphicFramePr>
        <p:xfrm>
          <a:off x="1015342" y="3154464"/>
          <a:ext cx="2570163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76" name="Equation" r:id="rId10" imgW="1612900" imgH="381000" progId="">
                  <p:embed/>
                </p:oleObj>
              </mc:Choice>
              <mc:Fallback>
                <p:oleObj name="Equation" r:id="rId10" imgW="1612900" imgH="381000" progId="">
                  <p:embed/>
                  <p:pic>
                    <p:nvPicPr>
                      <p:cNvPr id="25619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5342" y="3154464"/>
                        <a:ext cx="2570163" cy="608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20" name="Rectangle 28"/>
          <p:cNvSpPr>
            <a:spLocks noChangeArrowheads="1"/>
          </p:cNvSpPr>
          <p:nvPr/>
        </p:nvSpPr>
        <p:spPr bwMode="auto">
          <a:xfrm>
            <a:off x="1143001" y="3060801"/>
            <a:ext cx="184731" cy="307777"/>
          </a:xfrm>
          <a:prstGeom prst="rect">
            <a:avLst/>
          </a:prstGeom>
          <a:solidFill>
            <a:srgbClr val="FFFFCC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graphicFrame>
        <p:nvGraphicFramePr>
          <p:cNvPr id="25621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0009219"/>
              </p:ext>
            </p:extLst>
          </p:nvPr>
        </p:nvGraphicFramePr>
        <p:xfrm>
          <a:off x="1034391" y="3870426"/>
          <a:ext cx="286543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77" name="Equation" r:id="rId12" imgW="1790700" imgH="431800" progId="">
                  <p:embed/>
                </p:oleObj>
              </mc:Choice>
              <mc:Fallback>
                <p:oleObj name="Equation" r:id="rId12" imgW="1790700" imgH="431800" progId="">
                  <p:embed/>
                  <p:pic>
                    <p:nvPicPr>
                      <p:cNvPr id="25621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4391" y="3870426"/>
                        <a:ext cx="2865438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22" name="Rectangle 30"/>
          <p:cNvSpPr>
            <a:spLocks noChangeArrowheads="1"/>
          </p:cNvSpPr>
          <p:nvPr/>
        </p:nvSpPr>
        <p:spPr bwMode="auto">
          <a:xfrm>
            <a:off x="1143001" y="3070326"/>
            <a:ext cx="184731" cy="307777"/>
          </a:xfrm>
          <a:prstGeom prst="rect">
            <a:avLst/>
          </a:prstGeom>
          <a:solidFill>
            <a:srgbClr val="FFFFCC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graphicFrame>
        <p:nvGraphicFramePr>
          <p:cNvPr id="25623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3621901"/>
              </p:ext>
            </p:extLst>
          </p:nvPr>
        </p:nvGraphicFramePr>
        <p:xfrm>
          <a:off x="914400" y="5311219"/>
          <a:ext cx="3749675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78" name="Equation" r:id="rId14" imgW="2145369" imgH="406224" progId="">
                  <p:embed/>
                </p:oleObj>
              </mc:Choice>
              <mc:Fallback>
                <p:oleObj name="Equation" r:id="rId14" imgW="2145369" imgH="406224" progId="">
                  <p:embed/>
                  <p:pic>
                    <p:nvPicPr>
                      <p:cNvPr id="25623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5311219"/>
                        <a:ext cx="3749675" cy="715963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15E0B33F-ED68-4EB1-BCA5-8D9C0E006229}"/>
                  </a:ext>
                </a:extLst>
              </p:cNvPr>
              <p:cNvSpPr txBox="1"/>
              <p:nvPr/>
            </p:nvSpPr>
            <p:spPr>
              <a:xfrm>
                <a:off x="4675729" y="2506990"/>
                <a:ext cx="6678071" cy="424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0" dirty="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rPr>
                  <a:t>first derivative of transition probabilities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cs typeface="Segoe UI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cs typeface="Segoe UI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cs typeface="Segoe UI" pitchFamily="34" charset="0"/>
                          </a:rPr>
                          <m:t>𝑖𝑗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itchFamily="34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itchFamily="34" charset="0"/>
                      </a:rPr>
                      <m:t>𝑡</m:t>
                    </m:r>
                    <m:r>
                      <a:rPr lang="en-US" sz="2000" b="0" i="1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itchFamily="34" charset="0"/>
                      </a:rPr>
                      <m:t>) </m:t>
                    </m:r>
                  </m:oMath>
                </a14:m>
                <a:r>
                  <a:rPr lang="en-US" sz="2000" b="0" dirty="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rPr>
                  <a:t>at time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itchFamily="34" charset="0"/>
                      </a:rPr>
                      <m:t>𝑡</m:t>
                    </m:r>
                  </m:oMath>
                </a14:m>
                <a:endParaRPr lang="en-US" sz="2000" b="0" dirty="0">
                  <a:solidFill>
                    <a:srgbClr val="4D4D4D"/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15E0B33F-ED68-4EB1-BCA5-8D9C0E006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729" y="2506990"/>
                <a:ext cx="6678071" cy="424796"/>
              </a:xfrm>
              <a:prstGeom prst="rect">
                <a:avLst/>
              </a:prstGeom>
              <a:blipFill>
                <a:blip r:embed="rId16"/>
                <a:stretch>
                  <a:fillRect l="-912" t="-7143" b="-1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637A80F7-51C9-47F9-B2E7-47B3C5A8F900}"/>
                  </a:ext>
                </a:extLst>
              </p:cNvPr>
              <p:cNvSpPr txBox="1"/>
              <p:nvPr/>
            </p:nvSpPr>
            <p:spPr>
              <a:xfrm>
                <a:off x="4675729" y="3284440"/>
                <a:ext cx="667807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0" dirty="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rPr>
                  <a:t>transition probability density for the transition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itchFamily="34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itchFamily="34" charset="0"/>
                      </a:rPr>
                      <m:t>→</m:t>
                    </m:r>
                    <m:r>
                      <a:rPr lang="en-US" sz="20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itchFamily="34" charset="0"/>
                      </a:rPr>
                      <m:t>𝑗</m:t>
                    </m:r>
                  </m:oMath>
                </a14:m>
                <a:endParaRPr lang="en-US" sz="2000" b="0" dirty="0">
                  <a:solidFill>
                    <a:srgbClr val="4D4D4D"/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637A80F7-51C9-47F9-B2E7-47B3C5A8F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729" y="3284440"/>
                <a:ext cx="6678071" cy="400110"/>
              </a:xfrm>
              <a:prstGeom prst="rect">
                <a:avLst/>
              </a:prstGeom>
              <a:blipFill>
                <a:blip r:embed="rId17"/>
                <a:stretch>
                  <a:fillRect l="-912" t="-7692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501F77DE-D614-4B6B-8EE3-9CA8FC5AE55A}"/>
                  </a:ext>
                </a:extLst>
              </p:cNvPr>
              <p:cNvSpPr txBox="1"/>
              <p:nvPr/>
            </p:nvSpPr>
            <p:spPr>
              <a:xfrm>
                <a:off x="4677588" y="4013271"/>
                <a:ext cx="667807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0" dirty="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rPr>
                  <a:t>transition probability density for leaving the state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itchFamily="34" charset="0"/>
                      </a:rPr>
                      <m:t>𝑗</m:t>
                    </m:r>
                  </m:oMath>
                </a14:m>
                <a:endParaRPr lang="en-US" sz="2000" b="0" dirty="0">
                  <a:solidFill>
                    <a:srgbClr val="4D4D4D"/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501F77DE-D614-4B6B-8EE3-9CA8FC5AE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588" y="4013271"/>
                <a:ext cx="6678071" cy="400110"/>
              </a:xfrm>
              <a:prstGeom prst="rect">
                <a:avLst/>
              </a:prstGeom>
              <a:blipFill>
                <a:blip r:embed="rId18"/>
                <a:stretch>
                  <a:fillRect l="-912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2"/>
    </p:custDataLst>
    <p:extLst>
      <p:ext uri="{BB962C8B-B14F-4D97-AF65-F5344CB8AC3E}">
        <p14:creationId xmlns:p14="http://schemas.microsoft.com/office/powerpoint/2010/main" val="126894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" grpId="0" animBg="1"/>
      <p:bldP spid="25603" grpId="0" animBg="1"/>
      <p:bldP spid="2560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Kolmogorov Forward Equation: Matrix Notation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Kolmogorov forward equation for transition probabilities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Matrix for transition probability densities is defined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55DF8BB-B259-4967-9D8D-FB876ED3DE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1143001" y="321296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1143001" y="3112955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1143001" y="3036755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29704" name="Rectangle 8"/>
          <p:cNvSpPr>
            <a:spLocks noChangeArrowheads="1"/>
          </p:cNvSpPr>
          <p:nvPr/>
        </p:nvSpPr>
        <p:spPr bwMode="auto">
          <a:xfrm>
            <a:off x="1143001" y="3093905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1143001" y="3093905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29706" name="Rectangle 10"/>
          <p:cNvSpPr>
            <a:spLocks noChangeArrowheads="1"/>
          </p:cNvSpPr>
          <p:nvPr/>
        </p:nvSpPr>
        <p:spPr bwMode="auto">
          <a:xfrm>
            <a:off x="1143001" y="3036755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29707" name="Rectangle 11"/>
          <p:cNvSpPr>
            <a:spLocks noChangeArrowheads="1"/>
          </p:cNvSpPr>
          <p:nvPr/>
        </p:nvSpPr>
        <p:spPr bwMode="auto">
          <a:xfrm>
            <a:off x="1143001" y="3051043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29709" name="Rectangle 13"/>
          <p:cNvSpPr>
            <a:spLocks noChangeArrowheads="1"/>
          </p:cNvSpPr>
          <p:nvPr/>
        </p:nvSpPr>
        <p:spPr bwMode="auto">
          <a:xfrm>
            <a:off x="1143001" y="3141530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29710" name="Rectangle 14"/>
          <p:cNvSpPr>
            <a:spLocks noChangeArrowheads="1"/>
          </p:cNvSpPr>
          <p:nvPr/>
        </p:nvSpPr>
        <p:spPr bwMode="auto">
          <a:xfrm>
            <a:off x="1143001" y="3112955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graphicFrame>
        <p:nvGraphicFramePr>
          <p:cNvPr id="250895" name="Group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195419"/>
              </p:ext>
            </p:extLst>
          </p:nvPr>
        </p:nvGraphicFramePr>
        <p:xfrm>
          <a:off x="6850651" y="3027671"/>
          <a:ext cx="4895891" cy="904875"/>
        </p:xfrm>
        <a:graphic>
          <a:graphicData uri="http://schemas.openxmlformats.org/drawingml/2006/table">
            <a:tbl>
              <a:tblPr/>
              <a:tblGrid>
                <a:gridCol w="4895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048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row-wise</a:t>
                      </a:r>
                      <a:r>
                        <a:rPr kumimoji="0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0" lang="de-D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sum</a:t>
                      </a:r>
                      <a:r>
                        <a:rPr kumimoji="0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0" lang="de-D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</a:t>
                      </a:r>
                      <a:r>
                        <a:rPr kumimoji="0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0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713" name="Rectangle 21"/>
          <p:cNvSpPr>
            <a:spLocks noChangeArrowheads="1"/>
          </p:cNvSpPr>
          <p:nvPr/>
        </p:nvSpPr>
        <p:spPr bwMode="auto">
          <a:xfrm>
            <a:off x="1143001" y="3122480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29714" name="Rectangle 22"/>
          <p:cNvSpPr>
            <a:spLocks noChangeArrowheads="1"/>
          </p:cNvSpPr>
          <p:nvPr/>
        </p:nvSpPr>
        <p:spPr bwMode="auto">
          <a:xfrm>
            <a:off x="3507894" y="3027671"/>
            <a:ext cx="11128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</a:pPr>
            <a:r>
              <a:rPr lang="en-US" sz="2000" b="0" dirty="0">
                <a:solidFill>
                  <a:srgbClr val="4D4D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endParaRPr lang="de-DE" sz="2000" b="0" dirty="0">
              <a:solidFill>
                <a:srgbClr val="4D4D4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715" name="Rectangle 23"/>
          <p:cNvSpPr>
            <a:spLocks noChangeArrowheads="1"/>
          </p:cNvSpPr>
          <p:nvPr/>
        </p:nvSpPr>
        <p:spPr bwMode="auto">
          <a:xfrm>
            <a:off x="3503133" y="3644303"/>
            <a:ext cx="11144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</a:pPr>
            <a:r>
              <a:rPr lang="en-US" sz="2000" b="0" dirty="0">
                <a:solidFill>
                  <a:srgbClr val="4D4D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endParaRPr lang="de-DE" sz="2000" b="0" dirty="0">
              <a:solidFill>
                <a:srgbClr val="4D4D4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716" name="AutoShape 24"/>
          <p:cNvSpPr>
            <a:spLocks noChangeArrowheads="1"/>
          </p:cNvSpPr>
          <p:nvPr/>
        </p:nvSpPr>
        <p:spPr bwMode="auto">
          <a:xfrm>
            <a:off x="639996" y="5224462"/>
            <a:ext cx="593725" cy="303212"/>
          </a:xfrm>
          <a:prstGeom prst="rightArrow">
            <a:avLst>
              <a:gd name="adj1" fmla="val 50000"/>
              <a:gd name="adj2" fmla="val 48953"/>
            </a:avLst>
          </a:prstGeom>
          <a:solidFill>
            <a:schemeClr val="accent5"/>
          </a:solidFill>
          <a:ln w="9525">
            <a:solidFill>
              <a:srgbClr val="777777"/>
            </a:solidFill>
            <a:miter lim="800000"/>
            <a:headEnd type="none" w="sm" len="sm"/>
            <a:tailEnd type="none" w="sm" len="med"/>
          </a:ln>
          <a:effectLst/>
        </p:spPr>
        <p:txBody>
          <a:bodyPr wrap="none" anchor="ctr"/>
          <a:lstStyle/>
          <a:p>
            <a:endParaRPr lang="de-DE"/>
          </a:p>
        </p:txBody>
      </p:sp>
      <p:graphicFrame>
        <p:nvGraphicFramePr>
          <p:cNvPr id="29717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571135"/>
              </p:ext>
            </p:extLst>
          </p:nvPr>
        </p:nvGraphicFramePr>
        <p:xfrm>
          <a:off x="1709971" y="1524000"/>
          <a:ext cx="3749675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98" name="Equation" r:id="rId5" imgW="2145369" imgH="406224" progId="">
                  <p:embed/>
                </p:oleObj>
              </mc:Choice>
              <mc:Fallback>
                <p:oleObj name="Equation" r:id="rId5" imgW="2145369" imgH="406224" progId="">
                  <p:embed/>
                  <p:pic>
                    <p:nvPicPr>
                      <p:cNvPr id="2971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9971" y="1524000"/>
                        <a:ext cx="3749675" cy="715963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18" name="Rectangle 26"/>
          <p:cNvSpPr>
            <a:spLocks noChangeArrowheads="1"/>
          </p:cNvSpPr>
          <p:nvPr/>
        </p:nvSpPr>
        <p:spPr bwMode="auto">
          <a:xfrm>
            <a:off x="1143001" y="287006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graphicFrame>
        <p:nvGraphicFramePr>
          <p:cNvPr id="29719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2007755"/>
              </p:ext>
            </p:extLst>
          </p:nvPr>
        </p:nvGraphicFramePr>
        <p:xfrm>
          <a:off x="602825" y="2927351"/>
          <a:ext cx="2619375" cy="169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99" name="Equation" r:id="rId7" imgW="1638300" imgH="1054100" progId="Equation.DSMT4">
                  <p:embed/>
                </p:oleObj>
              </mc:Choice>
              <mc:Fallback>
                <p:oleObj name="Equation" r:id="rId7" imgW="1638300" imgH="1054100" progId="Equation.DSMT4">
                  <p:embed/>
                  <p:pic>
                    <p:nvPicPr>
                      <p:cNvPr id="29719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825" y="2927351"/>
                        <a:ext cx="2619375" cy="1690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20" name="Rectangle 28"/>
          <p:cNvSpPr>
            <a:spLocks noChangeArrowheads="1"/>
          </p:cNvSpPr>
          <p:nvPr/>
        </p:nvSpPr>
        <p:spPr bwMode="auto">
          <a:xfrm>
            <a:off x="1143001" y="3246305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graphicFrame>
        <p:nvGraphicFramePr>
          <p:cNvPr id="29721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8533497"/>
              </p:ext>
            </p:extLst>
          </p:nvPr>
        </p:nvGraphicFramePr>
        <p:xfrm>
          <a:off x="4461983" y="3027671"/>
          <a:ext cx="110172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00" name="Equation" r:id="rId9" imgW="647419" imgH="304668" progId="">
                  <p:embed/>
                </p:oleObj>
              </mc:Choice>
              <mc:Fallback>
                <p:oleObj name="Equation" r:id="rId9" imgW="647419" imgH="304668" progId="">
                  <p:embed/>
                  <p:pic>
                    <p:nvPicPr>
                      <p:cNvPr id="29721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1983" y="3027671"/>
                        <a:ext cx="1101725" cy="517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22" name="Rectangle 30"/>
          <p:cNvSpPr>
            <a:spLocks noChangeArrowheads="1"/>
          </p:cNvSpPr>
          <p:nvPr/>
        </p:nvSpPr>
        <p:spPr bwMode="auto">
          <a:xfrm>
            <a:off x="1143001" y="323201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graphicFrame>
        <p:nvGraphicFramePr>
          <p:cNvPr id="29723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4047856"/>
              </p:ext>
            </p:extLst>
          </p:nvPr>
        </p:nvGraphicFramePr>
        <p:xfrm>
          <a:off x="4465158" y="3644303"/>
          <a:ext cx="2281237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01" name="Equation" r:id="rId11" imgW="1346200" imgH="330200" progId="">
                  <p:embed/>
                </p:oleObj>
              </mc:Choice>
              <mc:Fallback>
                <p:oleObj name="Equation" r:id="rId11" imgW="1346200" imgH="330200" progId="">
                  <p:embed/>
                  <p:pic>
                    <p:nvPicPr>
                      <p:cNvPr id="29723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5158" y="3644303"/>
                        <a:ext cx="2281237" cy="566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24" name="Rectangle 32"/>
          <p:cNvSpPr>
            <a:spLocks noChangeArrowheads="1"/>
          </p:cNvSpPr>
          <p:nvPr/>
        </p:nvSpPr>
        <p:spPr bwMode="auto">
          <a:xfrm>
            <a:off x="1143001" y="321296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graphicFrame>
        <p:nvGraphicFramePr>
          <p:cNvPr id="29725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3137322"/>
              </p:ext>
            </p:extLst>
          </p:nvPr>
        </p:nvGraphicFramePr>
        <p:xfrm>
          <a:off x="1736958" y="5045074"/>
          <a:ext cx="1992312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02" name="Equation" r:id="rId13" imgW="1066800" imgH="368300" progId="">
                  <p:embed/>
                </p:oleObj>
              </mc:Choice>
              <mc:Fallback>
                <p:oleObj name="Equation" r:id="rId13" imgW="1066800" imgH="368300" progId="">
                  <p:embed/>
                  <p:pic>
                    <p:nvPicPr>
                      <p:cNvPr id="29725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6958" y="5045074"/>
                        <a:ext cx="1992312" cy="693738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17107132-C22E-4733-976B-C69D809B41E9}"/>
                  </a:ext>
                </a:extLst>
              </p:cNvPr>
              <p:cNvSpPr txBox="1"/>
              <p:nvPr/>
            </p:nvSpPr>
            <p:spPr>
              <a:xfrm>
                <a:off x="6850651" y="3644303"/>
                <a:ext cx="303111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2000" b="0" dirty="0" err="1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rPr>
                  <a:t>probability</a:t>
                </a:r>
                <a:r>
                  <a:rPr lang="de-DE" sz="2000" b="0" dirty="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rPr>
                  <a:t> </a:t>
                </a:r>
                <a:r>
                  <a:rPr lang="de-DE" sz="2000" b="0" dirty="0" err="1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rPr>
                  <a:t>density</a:t>
                </a:r>
                <a:r>
                  <a:rPr lang="de-DE" sz="2000" b="0" dirty="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rPr>
                  <a:t> </a:t>
                </a:r>
              </a:p>
              <a:p>
                <a:r>
                  <a:rPr lang="de-DE" sz="2000" b="0" dirty="0" err="1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rPr>
                  <a:t>to</a:t>
                </a:r>
                <a:r>
                  <a:rPr lang="de-DE" sz="2000" b="0" dirty="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rPr>
                  <a:t> </a:t>
                </a:r>
                <a:r>
                  <a:rPr lang="de-DE" sz="2000" b="0" dirty="0" err="1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rPr>
                  <a:t>remain</a:t>
                </a:r>
                <a:r>
                  <a:rPr lang="de-DE" sz="2000" b="0" dirty="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rPr>
                  <a:t> in </a:t>
                </a:r>
                <a:r>
                  <a:rPr lang="de-DE" sz="2000" b="0" dirty="0" err="1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rPr>
                  <a:t>state</a:t>
                </a:r>
                <a:r>
                  <a:rPr lang="de-DE" sz="2000" b="0" dirty="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0" i="1" dirty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itchFamily="34" charset="0"/>
                      </a:rPr>
                      <m:t>𝑗</m:t>
                    </m:r>
                  </m:oMath>
                </a14:m>
                <a:endParaRPr lang="en-US" sz="2000" b="0" dirty="0">
                  <a:solidFill>
                    <a:srgbClr val="4D4D4D"/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17107132-C22E-4733-976B-C69D809B4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651" y="3644303"/>
                <a:ext cx="3031111" cy="707886"/>
              </a:xfrm>
              <a:prstGeom prst="rect">
                <a:avLst/>
              </a:prstGeom>
              <a:blipFill>
                <a:blip r:embed="rId15"/>
                <a:stretch>
                  <a:fillRect l="-2213" t="-4310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B52D1953-D9FB-448D-A36F-9C023A81279C}"/>
                  </a:ext>
                </a:extLst>
              </p:cNvPr>
              <p:cNvSpPr txBox="1"/>
              <p:nvPr/>
            </p:nvSpPr>
            <p:spPr>
              <a:xfrm>
                <a:off x="6040244" y="4876286"/>
                <a:ext cx="5867400" cy="16403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eaLnBrk="1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3" pitchFamily="18" charset="2"/>
                  <a:buChar char="u"/>
                  <a:defRPr lang="en-GB" sz="200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defRPr>
                </a:lvl1pPr>
                <a:lvl2pPr marL="742950" indent="-285750" eaLnBrk="1" hangingPunct="1">
                  <a:spcBef>
                    <a:spcPct val="20000"/>
                  </a:spcBef>
                  <a:buClr>
                    <a:schemeClr val="accent5"/>
                  </a:buClr>
                  <a:buSzPct val="100000"/>
                  <a:buFont typeface="Wingdings" pitchFamily="2" charset="2"/>
                  <a:buChar char="§"/>
                  <a:defRPr lang="en-GB" sz="200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defRPr>
                </a:lvl2pPr>
                <a:lvl3pPr marL="1143000" indent="-228600" eaLnBrk="1" hangingPunct="1">
                  <a:spcBef>
                    <a:spcPct val="20000"/>
                  </a:spcBef>
                  <a:buClr>
                    <a:schemeClr val="accent5"/>
                  </a:buClr>
                  <a:buChar char="–"/>
                  <a:defRPr lang="en-GB" sz="200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defRPr>
                </a:lvl3pPr>
                <a:lvl4pPr marL="1562100" indent="-228600" eaLnBrk="1" hangingPunct="1">
                  <a:spcBef>
                    <a:spcPct val="20000"/>
                  </a:spcBef>
                  <a:buClr>
                    <a:schemeClr val="accent5"/>
                  </a:buClr>
                  <a:buChar char="•"/>
                  <a:defRPr lang="en-GB" sz="200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defRPr>
                </a:lvl4pPr>
                <a:lvl5pPr marL="1981200" indent="-228600" eaLnBrk="1" hangingPunct="1">
                  <a:spcBef>
                    <a:spcPct val="20000"/>
                  </a:spcBef>
                  <a:buClr>
                    <a:schemeClr val="accent5"/>
                  </a:buClr>
                  <a:buChar char=" "/>
                  <a:defRPr lang="en-GB" sz="200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defRPr>
                </a:lvl5pPr>
                <a:lvl6pPr marL="2438400" indent="-228600" fontAlgn="base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6pPr>
                <a:lvl7pPr marL="2895600" indent="-228600" fontAlgn="base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7pPr>
                <a:lvl8pPr marL="3352800" indent="-228600" fontAlgn="base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8pPr>
                <a:lvl9pPr marL="3810000" indent="-228600" fontAlgn="base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r>
                  <a:rPr lang="de-DE" b="0" dirty="0"/>
                  <a:t>Note: </a:t>
                </a:r>
              </a:p>
              <a:p>
                <a:pPr lvl="1"/>
                <a:r>
                  <a:rPr lang="de-DE" b="0" dirty="0"/>
                  <a:t>„</a:t>
                </a:r>
                <a14:m>
                  <m:oMath xmlns:m="http://schemas.openxmlformats.org/officeDocument/2006/math">
                    <m:r>
                      <a:rPr lang="de-DE" b="0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de-DE" b="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1" dirty="0" err="1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1" dirty="0" err="1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en-US" b="0" dirty="0"/>
                  <a:t>” does not imply that there is a negative rate.</a:t>
                </a:r>
              </a:p>
              <a:p>
                <a:pPr lvl="1"/>
                <a:r>
                  <a:rPr lang="en-US" b="0" dirty="0"/>
                  <a:t>solely notation for the rate to stay in state</a:t>
                </a:r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B52D1953-D9FB-448D-A36F-9C023A812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244" y="4876286"/>
                <a:ext cx="5867400" cy="1640324"/>
              </a:xfrm>
              <a:prstGeom prst="rect">
                <a:avLst/>
              </a:prstGeom>
              <a:blipFill>
                <a:blip r:embed="rId16"/>
                <a:stretch>
                  <a:fillRect l="-520" t="-18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2"/>
    </p:custDataLst>
    <p:extLst>
      <p:ext uri="{BB962C8B-B14F-4D97-AF65-F5344CB8AC3E}">
        <p14:creationId xmlns:p14="http://schemas.microsoft.com/office/powerpoint/2010/main" val="319089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14" grpId="0"/>
      <p:bldP spid="29715" grpId="0"/>
      <p:bldP spid="297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auto">
          <a:xfrm>
            <a:off x="-1" y="3810000"/>
            <a:ext cx="7221671" cy="1295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Disclaimer </a:t>
            </a:r>
            <a:r>
              <a:rPr lang="de-DE" dirty="0" err="1" smtClean="0"/>
              <a:t>and</a:t>
            </a:r>
            <a:r>
              <a:rPr lang="de-DE" dirty="0" smtClean="0"/>
              <a:t> Copyright </a:t>
            </a:r>
            <a:r>
              <a:rPr lang="de-DE" dirty="0" err="1" smtClean="0"/>
              <a:t>Notice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4800" y="914400"/>
            <a:ext cx="6553200" cy="556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Lecture slides, figures, and scripts are based on the open access text </a:t>
            </a:r>
            <a:r>
              <a:rPr lang="en-US" sz="1800" dirty="0"/>
              <a:t>book “Performance Modeling and Analysis of Communication Networks</a:t>
            </a:r>
            <a:r>
              <a:rPr lang="en-US" sz="1800" dirty="0" smtClean="0"/>
              <a:t>”. The </a:t>
            </a:r>
            <a:r>
              <a:rPr lang="en-US" sz="1800" dirty="0"/>
              <a:t>book </a:t>
            </a:r>
            <a:r>
              <a:rPr lang="en-US" sz="1800" dirty="0" smtClean="0"/>
              <a:t>and scripts are </a:t>
            </a:r>
            <a:r>
              <a:rPr lang="en-US" sz="1800" dirty="0"/>
              <a:t>licensed under the Creative Commons License Attribution-</a:t>
            </a:r>
            <a:r>
              <a:rPr lang="en-US" sz="1800" dirty="0" err="1"/>
              <a:t>ShareAlike</a:t>
            </a:r>
            <a:r>
              <a:rPr lang="en-US" sz="1800" dirty="0"/>
              <a:t> 4.0 International (</a:t>
            </a:r>
            <a:r>
              <a:rPr lang="en-US" sz="1800" dirty="0">
                <a:hlinkClick r:id="rId2"/>
              </a:rPr>
              <a:t>CC BY-SA 4.0</a:t>
            </a:r>
            <a:r>
              <a:rPr lang="en-US" sz="1800" dirty="0" smtClean="0"/>
              <a:t>). If </a:t>
            </a:r>
            <a:r>
              <a:rPr lang="en-US" sz="1800" dirty="0"/>
              <a:t>you remix, transform, or build upon the material, you must distribute your contributions under the same license as the original.</a:t>
            </a:r>
            <a:br>
              <a:rPr lang="en-US" sz="1800" dirty="0"/>
            </a:br>
            <a:endParaRPr lang="en-US" sz="1800" dirty="0"/>
          </a:p>
          <a:p>
            <a:pPr marL="0" indent="0">
              <a:spcAft>
                <a:spcPts val="300"/>
              </a:spcAft>
              <a:buNone/>
            </a:pPr>
            <a:r>
              <a:rPr lang="en-US" sz="1800" b="1" dirty="0">
                <a:solidFill>
                  <a:schemeClr val="accent5"/>
                </a:solidFill>
              </a:rPr>
              <a:t>The book </a:t>
            </a:r>
            <a:r>
              <a:rPr lang="en-US" sz="1800" b="1" dirty="0" smtClean="0">
                <a:solidFill>
                  <a:schemeClr val="accent5"/>
                </a:solidFill>
              </a:rPr>
              <a:t>must be </a:t>
            </a:r>
            <a:r>
              <a:rPr lang="en-US" sz="1800" b="1" dirty="0">
                <a:solidFill>
                  <a:schemeClr val="accent5"/>
                </a:solidFill>
              </a:rPr>
              <a:t>cited </a:t>
            </a:r>
            <a:r>
              <a:rPr lang="en-US" sz="1800" b="1" dirty="0" smtClean="0">
                <a:solidFill>
                  <a:schemeClr val="accent5"/>
                </a:solidFill>
              </a:rPr>
              <a:t>and the disclaimer attached when using lectures slides or scripts. </a:t>
            </a:r>
          </a:p>
          <a:p>
            <a:pPr marL="271463" indent="0">
              <a:buNone/>
            </a:pPr>
            <a:r>
              <a:rPr lang="en-US" sz="1800" i="1" dirty="0" smtClean="0"/>
              <a:t>Tran-</a:t>
            </a:r>
            <a:r>
              <a:rPr lang="en-US" sz="1800" i="1" dirty="0" err="1" smtClean="0"/>
              <a:t>Gia</a:t>
            </a:r>
            <a:r>
              <a:rPr lang="en-US" sz="1800" i="1" dirty="0"/>
              <a:t>, P. &amp; </a:t>
            </a:r>
            <a:r>
              <a:rPr lang="en-US" sz="1800" i="1" dirty="0" err="1"/>
              <a:t>Hossfeld</a:t>
            </a:r>
            <a:r>
              <a:rPr lang="en-US" sz="1800" i="1" dirty="0"/>
              <a:t>, T. (2021). </a:t>
            </a:r>
            <a:r>
              <a:rPr lang="en-US" sz="1800" i="1" dirty="0" smtClean="0"/>
              <a:t/>
            </a:r>
            <a:br>
              <a:rPr lang="en-US" sz="1800" i="1" dirty="0" smtClean="0"/>
            </a:br>
            <a:r>
              <a:rPr lang="en-US" sz="1800" i="1" dirty="0" smtClean="0"/>
              <a:t>Performance </a:t>
            </a:r>
            <a:r>
              <a:rPr lang="en-US" sz="1800" i="1" dirty="0"/>
              <a:t>Modeling and Analysis of Communication Networks - A Lecture Note. </a:t>
            </a:r>
            <a:r>
              <a:rPr lang="en-US" sz="1800" i="1" dirty="0" err="1"/>
              <a:t>Würzburg</a:t>
            </a:r>
            <a:r>
              <a:rPr lang="en-US" sz="1800" i="1" dirty="0"/>
              <a:t> University Press. https://doi.org/10.25972/WUP-978-3-95826-153-2 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1800" dirty="0" smtClean="0"/>
              <a:t>Website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download</a:t>
            </a:r>
            <a:r>
              <a:rPr lang="de-DE" sz="1800" dirty="0" smtClean="0"/>
              <a:t> </a:t>
            </a:r>
            <a:r>
              <a:rPr lang="de-DE" sz="1800" dirty="0" err="1" smtClean="0"/>
              <a:t>book</a:t>
            </a:r>
            <a:r>
              <a:rPr lang="de-DE" sz="1800" dirty="0" smtClean="0"/>
              <a:t>, </a:t>
            </a:r>
            <a:r>
              <a:rPr lang="de-DE" sz="1800" dirty="0" err="1" smtClean="0"/>
              <a:t>exercises</a:t>
            </a:r>
            <a:r>
              <a:rPr lang="de-DE" sz="1800" dirty="0" smtClean="0"/>
              <a:t>, </a:t>
            </a:r>
            <a:r>
              <a:rPr lang="de-DE" sz="1800" dirty="0" err="1" smtClean="0"/>
              <a:t>slides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scripts</a:t>
            </a:r>
            <a:r>
              <a:rPr lang="de-DE" sz="1800" dirty="0" smtClean="0"/>
              <a:t>: </a:t>
            </a:r>
            <a:r>
              <a:rPr lang="en-US" sz="1800" dirty="0" smtClean="0">
                <a:hlinkClick r:id="rId3"/>
              </a:rPr>
              <a:t>https</a:t>
            </a:r>
            <a:r>
              <a:rPr lang="en-US" sz="1800" dirty="0">
                <a:hlinkClick r:id="rId3"/>
              </a:rPr>
              <a:t>://modeling.systems/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74D4D6-C07F-4E69-AC50-5450ADCDD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671" y="0"/>
            <a:ext cx="50041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131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Solution of Kolmogorov Forward Equation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Kolmogorov forward equation for transition probabilities in matrix notation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Solution requires the computation of the matrix exponential of the matrix 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See notebook script “3.5 </a:t>
            </a:r>
            <a:r>
              <a:rPr lang="en-US" noProof="0" dirty="0">
                <a:hlinkClick r:id="rId5"/>
              </a:rPr>
              <a:t>Markov processes</a:t>
            </a:r>
            <a:r>
              <a:rPr lang="en-US" noProof="0" dirty="0"/>
              <a:t>: nonstationary and stationary analysis [</a:t>
            </a:r>
            <a:r>
              <a:rPr lang="en-US" noProof="0" dirty="0" err="1">
                <a:hlinkClick r:id="rId6"/>
              </a:rPr>
              <a:t>ipynb</a:t>
            </a:r>
            <a:r>
              <a:rPr lang="en-US" noProof="0" dirty="0"/>
              <a:t>]”  </a:t>
            </a:r>
            <a:r>
              <a:rPr lang="en-US" noProof="0" dirty="0">
                <a:hlinkClick r:id="rId7"/>
              </a:rPr>
              <a:t>https://modeling.systems/</a:t>
            </a:r>
            <a:r>
              <a:rPr lang="en-US" noProof="0" dirty="0"/>
              <a:t> 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55DF8BB-B259-4967-9D8D-FB876ED3DE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graphicFrame>
        <p:nvGraphicFramePr>
          <p:cNvPr id="29725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5933629"/>
              </p:ext>
            </p:extLst>
          </p:nvPr>
        </p:nvGraphicFramePr>
        <p:xfrm>
          <a:off x="838200" y="1329531"/>
          <a:ext cx="1992312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43" name="Equation" r:id="rId8" imgW="1066800" imgH="368300" progId="">
                  <p:embed/>
                </p:oleObj>
              </mc:Choice>
              <mc:Fallback>
                <p:oleObj name="Equation" r:id="rId8" imgW="1066800" imgH="368300" progId="">
                  <p:embed/>
                  <p:pic>
                    <p:nvPicPr>
                      <p:cNvPr id="29725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329531"/>
                        <a:ext cx="1992312" cy="693738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fik 2">
            <a:extLst>
              <a:ext uri="{FF2B5EF4-FFF2-40B4-BE49-F238E27FC236}">
                <a16:creationId xmlns:a16="http://schemas.microsoft.com/office/drawing/2014/main" id="{AF75909D-0CFF-4193-9DD4-2E9B509B1A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2170" y="3048000"/>
            <a:ext cx="3020037" cy="1241571"/>
          </a:xfrm>
          <a:prstGeom prst="rect">
            <a:avLst/>
          </a:prstGeom>
        </p:spPr>
      </p:pic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55185B0C-C270-41F3-98C5-DF528A6E46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467580"/>
              </p:ext>
            </p:extLst>
          </p:nvPr>
        </p:nvGraphicFramePr>
        <p:xfrm>
          <a:off x="9067800" y="2438400"/>
          <a:ext cx="6096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44" name="Equation" r:id="rId11" imgW="304560" imgH="177480" progId="Equation.DSMT4">
                  <p:embed/>
                </p:oleObj>
              </mc:Choice>
              <mc:Fallback>
                <p:oleObj name="Equation" r:id="rId11" imgW="3045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067800" y="2438400"/>
                        <a:ext cx="6096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60804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85A21F-6845-4952-A0B7-C43362EDF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Kolmogorov Forward Equation for State Probabilities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44908A-6020-4CC4-87EE-0D87BE88E3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1C08F-DA7B-4D3A-9F5C-B6742590B8E3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007D3B-5E96-4056-BF1E-CDC6A0104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State Equations and State Probabilities</a:t>
            </a:r>
          </a:p>
        </p:txBody>
      </p:sp>
    </p:spTree>
    <p:extLst>
      <p:ext uri="{BB962C8B-B14F-4D97-AF65-F5344CB8AC3E}">
        <p14:creationId xmlns:p14="http://schemas.microsoft.com/office/powerpoint/2010/main" val="2334787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1764511" y="5375275"/>
            <a:ext cx="3233737" cy="644525"/>
          </a:xfrm>
          <a:prstGeom prst="rect">
            <a:avLst/>
          </a:prstGeom>
          <a:solidFill>
            <a:srgbClr val="FFFFCC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de-DE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Kolmogorov Forward Equation for State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844" name="Rectangle 4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Probability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noProof="0" dirty="0"/>
                  <a:t> for the system to be in state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noProof="0" dirty="0"/>
                  <a:t> at time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noProof="0" dirty="0"/>
                  <a:t>.</a:t>
                </a:r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Kolmogorov forward equation </a:t>
                </a:r>
                <a:r>
                  <a:rPr lang="en-US" b="1" noProof="0" dirty="0">
                    <a:solidFill>
                      <a:schemeClr val="accent5"/>
                    </a:solidFill>
                  </a:rPr>
                  <a:t>for transition probabilities</a:t>
                </a:r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Kolmogorov forward equation </a:t>
                </a:r>
                <a:r>
                  <a:rPr lang="en-US" b="1" noProof="0" dirty="0">
                    <a:solidFill>
                      <a:schemeClr val="accent5"/>
                    </a:solidFill>
                  </a:rPr>
                  <a:t>for state probabilities</a:t>
                </a:r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3584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56B3069-ED38-41D8-8097-99E9E6F15B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848" name="Rectangle 8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3584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0597493"/>
              </p:ext>
            </p:extLst>
          </p:nvPr>
        </p:nvGraphicFramePr>
        <p:xfrm>
          <a:off x="1837535" y="1474789"/>
          <a:ext cx="179705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2" name="Formel" r:id="rId6" imgW="1180588" imgH="215806" progId="Equation.3">
                  <p:embed/>
                </p:oleObj>
              </mc:Choice>
              <mc:Fallback>
                <p:oleObj name="Formel" r:id="rId6" imgW="1180588" imgH="215806" progId="Equation.3">
                  <p:embed/>
                  <p:pic>
                    <p:nvPicPr>
                      <p:cNvPr id="3584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7535" y="1474789"/>
                        <a:ext cx="1797050" cy="327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5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6025103"/>
              </p:ext>
            </p:extLst>
          </p:nvPr>
        </p:nvGraphicFramePr>
        <p:xfrm>
          <a:off x="1837536" y="1928813"/>
          <a:ext cx="681037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3" name="Formel" r:id="rId8" imgW="418918" imgH="215806" progId="Equation.3">
                  <p:embed/>
                </p:oleObj>
              </mc:Choice>
              <mc:Fallback>
                <p:oleObj name="Formel" r:id="rId8" imgW="418918" imgH="215806" progId="Equation.3">
                  <p:embed/>
                  <p:pic>
                    <p:nvPicPr>
                      <p:cNvPr id="3585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7536" y="1928813"/>
                        <a:ext cx="681037" cy="34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1131" name="Group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6662809"/>
                  </p:ext>
                </p:extLst>
              </p:nvPr>
            </p:nvGraphicFramePr>
            <p:xfrm>
              <a:off x="4447386" y="1389064"/>
              <a:ext cx="4916766" cy="401637"/>
            </p:xfrm>
            <a:graphic>
              <a:graphicData uri="http://schemas.openxmlformats.org/drawingml/2006/table">
                <a:tbl>
                  <a:tblPr/>
                  <a:tblGrid>
                    <a:gridCol w="491676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01637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de-DE" sz="2000" dirty="0" err="1">
                              <a:solidFill>
                                <a:srgbClr val="4D4D4D"/>
                              </a:solidFill>
                              <a:latin typeface="Segoe UI" pitchFamily="34" charset="0"/>
                              <a:ea typeface="+mn-ea"/>
                              <a:cs typeface="Segoe UI" pitchFamily="34" charset="0"/>
                            </a:rPr>
                            <a:t>process</a:t>
                          </a:r>
                          <a:r>
                            <a:rPr lang="de-DE" sz="2000" dirty="0">
                              <a:solidFill>
                                <a:srgbClr val="4D4D4D"/>
                              </a:solidFill>
                              <a:latin typeface="Segoe UI" pitchFamily="34" charset="0"/>
                              <a:ea typeface="+mn-ea"/>
                              <a:cs typeface="Segoe UI" pitchFamily="34" charset="0"/>
                            </a:rPr>
                            <a:t> </a:t>
                          </a:r>
                          <a:r>
                            <a:rPr lang="de-DE" sz="2000" dirty="0" err="1">
                              <a:solidFill>
                                <a:srgbClr val="4D4D4D"/>
                              </a:solidFill>
                              <a:latin typeface="Segoe UI" pitchFamily="34" charset="0"/>
                              <a:ea typeface="+mn-ea"/>
                              <a:cs typeface="Segoe UI" pitchFamily="34" charset="0"/>
                            </a:rPr>
                            <a:t>is</a:t>
                          </a:r>
                          <a:r>
                            <a:rPr lang="de-DE" sz="2000" dirty="0">
                              <a:solidFill>
                                <a:srgbClr val="4D4D4D"/>
                              </a:solidFill>
                              <a:latin typeface="Segoe UI" pitchFamily="34" charset="0"/>
                              <a:ea typeface="+mn-ea"/>
                              <a:cs typeface="Segoe UI" pitchFamily="34" charset="0"/>
                            </a:rPr>
                            <a:t> in </a:t>
                          </a:r>
                          <a:r>
                            <a:rPr lang="de-DE" sz="2000" dirty="0" err="1">
                              <a:solidFill>
                                <a:srgbClr val="4D4D4D"/>
                              </a:solidFill>
                              <a:latin typeface="Segoe UI" pitchFamily="34" charset="0"/>
                              <a:ea typeface="+mn-ea"/>
                              <a:cs typeface="Segoe UI" pitchFamily="34" charset="0"/>
                            </a:rPr>
                            <a:t>state</a:t>
                          </a:r>
                          <a:r>
                            <a:rPr lang="de-DE" sz="2000" dirty="0">
                              <a:solidFill>
                                <a:srgbClr val="4D4D4D"/>
                              </a:solidFill>
                              <a:latin typeface="Segoe UI" pitchFamily="34" charset="0"/>
                              <a:ea typeface="+mn-ea"/>
                              <a:cs typeface="Segoe UI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sz="200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Segoe UI" pitchFamily="34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de-DE" sz="2000" dirty="0">
                              <a:solidFill>
                                <a:srgbClr val="4D4D4D"/>
                              </a:solidFill>
                              <a:latin typeface="Segoe UI" pitchFamily="34" charset="0"/>
                              <a:ea typeface="+mn-ea"/>
                              <a:cs typeface="Segoe UI" pitchFamily="34" charset="0"/>
                            </a:rPr>
                            <a:t> at time </a:t>
                          </a:r>
                          <a14:m>
                            <m:oMath xmlns:m="http://schemas.openxmlformats.org/officeDocument/2006/math">
                              <m:r>
                                <a:rPr lang="de-DE" sz="200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Segoe UI" pitchFamily="34" charset="0"/>
                                </a:rPr>
                                <m:t>𝑡</m:t>
                              </m:r>
                            </m:oMath>
                          </a14:m>
                          <a:endParaRPr lang="de-DE" sz="2000" dirty="0">
                            <a:solidFill>
                              <a:srgbClr val="4D4D4D"/>
                            </a:solidFill>
                            <a:latin typeface="Segoe UI" pitchFamily="34" charset="0"/>
                            <a:ea typeface="+mn-ea"/>
                            <a:cs typeface="Segoe UI" pitchFamily="34" charset="0"/>
                          </a:endParaRPr>
                        </a:p>
                      </a:txBody>
                      <a:tcPr horzOverflow="overflow">
                        <a:lnL cap="flat">
                          <a:noFill/>
                        </a:lnL>
                        <a:lnR cap="flat">
                          <a:noFill/>
                        </a:lnR>
                        <a:lnT cap="flat">
                          <a:noFill/>
                        </a:lnT>
                        <a:lnB cap="flat"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1131" name="Group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6662809"/>
                  </p:ext>
                </p:extLst>
              </p:nvPr>
            </p:nvGraphicFramePr>
            <p:xfrm>
              <a:off x="4447386" y="1389064"/>
              <a:ext cx="4916766" cy="401637"/>
            </p:xfrm>
            <a:graphic>
              <a:graphicData uri="http://schemas.openxmlformats.org/drawingml/2006/table">
                <a:tbl>
                  <a:tblPr/>
                  <a:tblGrid>
                    <a:gridCol w="491676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016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horzOverflow="overflow">
                        <a:lnL cap="flat">
                          <a:noFill/>
                        </a:lnL>
                        <a:lnR cap="flat">
                          <a:noFill/>
                        </a:lnR>
                        <a:lnT cap="flat">
                          <a:noFill/>
                        </a:lnT>
                        <a:lnB cap="flat"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10"/>
                          <a:stretch>
                            <a:fillRect l="-1238" t="-5970" b="-268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1137" name="Group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966377"/>
                  </p:ext>
                </p:extLst>
              </p:nvPr>
            </p:nvGraphicFramePr>
            <p:xfrm>
              <a:off x="4453734" y="1884364"/>
              <a:ext cx="4503737" cy="396240"/>
            </p:xfrm>
            <a:graphic>
              <a:graphicData uri="http://schemas.openxmlformats.org/drawingml/2006/table">
                <a:tbl>
                  <a:tblPr/>
                  <a:tblGrid>
                    <a:gridCol w="450373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6512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de-DE" sz="2000" dirty="0">
                              <a:solidFill>
                                <a:srgbClr val="4D4D4D"/>
                              </a:solidFill>
                              <a:latin typeface="Segoe UI" pitchFamily="34" charset="0"/>
                              <a:ea typeface="+mn-ea"/>
                              <a:cs typeface="Segoe UI" pitchFamily="34" charset="0"/>
                            </a:rPr>
                            <a:t>initial </a:t>
                          </a:r>
                          <a:r>
                            <a:rPr lang="de-DE" sz="2000" dirty="0" err="1">
                              <a:solidFill>
                                <a:srgbClr val="4D4D4D"/>
                              </a:solidFill>
                              <a:latin typeface="Segoe UI" pitchFamily="34" charset="0"/>
                              <a:ea typeface="+mn-ea"/>
                              <a:cs typeface="Segoe UI" pitchFamily="34" charset="0"/>
                            </a:rPr>
                            <a:t>state</a:t>
                          </a:r>
                          <a:r>
                            <a:rPr lang="de-DE" sz="2000" dirty="0">
                              <a:solidFill>
                                <a:srgbClr val="4D4D4D"/>
                              </a:solidFill>
                              <a:latin typeface="Segoe UI" pitchFamily="34" charset="0"/>
                              <a:ea typeface="+mn-ea"/>
                              <a:cs typeface="Segoe UI" pitchFamily="34" charset="0"/>
                            </a:rPr>
                            <a:t> at time </a:t>
                          </a:r>
                          <a14:m>
                            <m:oMath xmlns:m="http://schemas.openxmlformats.org/officeDocument/2006/math">
                              <m:r>
                                <a:rPr lang="de-DE" sz="20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Segoe UI" pitchFamily="34" charset="0"/>
                                </a:rPr>
                                <m:t>𝑡</m:t>
                              </m:r>
                              <m:r>
                                <a:rPr lang="de-DE" sz="20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Segoe UI" pitchFamily="34" charset="0"/>
                                </a:rPr>
                                <m:t>=0</m:t>
                              </m:r>
                            </m:oMath>
                          </a14:m>
                          <a:endParaRPr lang="de-DE" sz="2000" dirty="0">
                            <a:solidFill>
                              <a:srgbClr val="4D4D4D"/>
                            </a:solidFill>
                            <a:latin typeface="Segoe UI" pitchFamily="34" charset="0"/>
                            <a:ea typeface="+mn-ea"/>
                            <a:cs typeface="Segoe UI" pitchFamily="34" charset="0"/>
                          </a:endParaRPr>
                        </a:p>
                      </a:txBody>
                      <a:tcPr horzOverflow="overflow">
                        <a:lnL cap="flat">
                          <a:noFill/>
                        </a:lnL>
                        <a:lnR cap="flat">
                          <a:noFill/>
                        </a:lnR>
                        <a:lnT cap="flat">
                          <a:noFill/>
                        </a:lnT>
                        <a:lnB cap="flat"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1137" name="Group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966377"/>
                  </p:ext>
                </p:extLst>
              </p:nvPr>
            </p:nvGraphicFramePr>
            <p:xfrm>
              <a:off x="4453734" y="1884364"/>
              <a:ext cx="4503737" cy="396240"/>
            </p:xfrm>
            <a:graphic>
              <a:graphicData uri="http://schemas.openxmlformats.org/drawingml/2006/table">
                <a:tbl>
                  <a:tblPr/>
                  <a:tblGrid>
                    <a:gridCol w="450373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horzOverflow="overflow">
                        <a:lnL cap="flat">
                          <a:noFill/>
                        </a:lnL>
                        <a:lnR cap="flat">
                          <a:noFill/>
                        </a:lnR>
                        <a:lnT cap="flat">
                          <a:noFill/>
                        </a:lnT>
                        <a:lnB cap="flat"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11"/>
                          <a:stretch>
                            <a:fillRect l="-1351" t="-6061" b="-2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5857" name="Rectangle 25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858" name="AutoShape 26"/>
          <p:cNvSpPr>
            <a:spLocks noChangeArrowheads="1"/>
          </p:cNvSpPr>
          <p:nvPr/>
        </p:nvSpPr>
        <p:spPr bwMode="auto">
          <a:xfrm>
            <a:off x="738985" y="2471738"/>
            <a:ext cx="442912" cy="303212"/>
          </a:xfrm>
          <a:prstGeom prst="rightArrow">
            <a:avLst>
              <a:gd name="adj1" fmla="val 50000"/>
              <a:gd name="adj2" fmla="val 36518"/>
            </a:avLst>
          </a:prstGeom>
          <a:solidFill>
            <a:srgbClr val="DDDDDD"/>
          </a:solidFill>
          <a:ln w="9525">
            <a:solidFill>
              <a:srgbClr val="777777"/>
            </a:solidFill>
            <a:miter lim="800000"/>
            <a:headEnd type="none" w="sm" len="sm"/>
            <a:tailEnd type="none" w="sm" len="med"/>
          </a:ln>
          <a:effectLst/>
        </p:spPr>
        <p:txBody>
          <a:bodyPr wrap="none" anchor="ctr"/>
          <a:lstStyle/>
          <a:p>
            <a:endParaRPr lang="de-DE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35862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2109916"/>
              </p:ext>
            </p:extLst>
          </p:nvPr>
        </p:nvGraphicFramePr>
        <p:xfrm>
          <a:off x="1891510" y="2462214"/>
          <a:ext cx="53594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4" name="Equation" r:id="rId12" imgW="3251200" imgH="304800" progId="">
                  <p:embed/>
                </p:oleObj>
              </mc:Choice>
              <mc:Fallback>
                <p:oleObj name="Equation" r:id="rId12" imgW="3251200" imgH="304800" progId="">
                  <p:embed/>
                  <p:pic>
                    <p:nvPicPr>
                      <p:cNvPr id="35862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1510" y="2462214"/>
                        <a:ext cx="5359400" cy="503237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64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8715790"/>
              </p:ext>
            </p:extLst>
          </p:nvPr>
        </p:nvGraphicFramePr>
        <p:xfrm>
          <a:off x="1842298" y="4175125"/>
          <a:ext cx="5800725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5" name="Equation" r:id="rId14" imgW="3517900" imgH="393700" progId="">
                  <p:embed/>
                </p:oleObj>
              </mc:Choice>
              <mc:Fallback>
                <p:oleObj name="Equation" r:id="rId14" imgW="3517900" imgH="393700" progId="">
                  <p:embed/>
                  <p:pic>
                    <p:nvPicPr>
                      <p:cNvPr id="35864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2298" y="4175125"/>
                        <a:ext cx="5800725" cy="644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66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9411662"/>
              </p:ext>
            </p:extLst>
          </p:nvPr>
        </p:nvGraphicFramePr>
        <p:xfrm>
          <a:off x="1837535" y="5387975"/>
          <a:ext cx="4443412" cy="69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6" name="Equation" r:id="rId16" imgW="2616120" imgH="406080" progId="Equation.DSMT4">
                  <p:embed/>
                </p:oleObj>
              </mc:Choice>
              <mc:Fallback>
                <p:oleObj name="Equation" r:id="rId16" imgW="2616120" imgH="406080" progId="Equation.DSMT4">
                  <p:embed/>
                  <p:pic>
                    <p:nvPicPr>
                      <p:cNvPr id="35866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7535" y="5387975"/>
                        <a:ext cx="4443412" cy="696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68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6585449"/>
              </p:ext>
            </p:extLst>
          </p:nvPr>
        </p:nvGraphicFramePr>
        <p:xfrm>
          <a:off x="7276310" y="5362575"/>
          <a:ext cx="1498600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7" name="Equation" r:id="rId18" imgW="876300" imgH="469900" progId="">
                  <p:embed/>
                </p:oleObj>
              </mc:Choice>
              <mc:Fallback>
                <p:oleObj name="Equation" r:id="rId18" imgW="876300" imgH="469900" progId="">
                  <p:embed/>
                  <p:pic>
                    <p:nvPicPr>
                      <p:cNvPr id="35868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6310" y="5362575"/>
                        <a:ext cx="1498600" cy="809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69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2546060"/>
              </p:ext>
            </p:extLst>
          </p:nvPr>
        </p:nvGraphicFramePr>
        <p:xfrm>
          <a:off x="1894685" y="3465512"/>
          <a:ext cx="3224212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8" name="Equation" r:id="rId20" imgW="1955800" imgH="393700" progId="">
                  <p:embed/>
                </p:oleObj>
              </mc:Choice>
              <mc:Fallback>
                <p:oleObj name="Equation" r:id="rId20" imgW="1955800" imgH="393700" progId="">
                  <p:embed/>
                  <p:pic>
                    <p:nvPicPr>
                      <p:cNvPr id="35869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4685" y="3465512"/>
                        <a:ext cx="3224212" cy="644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AutoShape 26">
            <a:extLst>
              <a:ext uri="{FF2B5EF4-FFF2-40B4-BE49-F238E27FC236}">
                <a16:creationId xmlns:a16="http://schemas.microsoft.com/office/drawing/2014/main" id="{D80B47A5-0C4A-42F1-AE90-265AF9439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985" y="4306888"/>
            <a:ext cx="442912" cy="303212"/>
          </a:xfrm>
          <a:prstGeom prst="rightArrow">
            <a:avLst>
              <a:gd name="adj1" fmla="val 50000"/>
              <a:gd name="adj2" fmla="val 36518"/>
            </a:avLst>
          </a:prstGeom>
          <a:solidFill>
            <a:srgbClr val="DDDDDD"/>
          </a:solidFill>
          <a:ln w="9525">
            <a:solidFill>
              <a:srgbClr val="777777"/>
            </a:solidFill>
            <a:miter lim="800000"/>
            <a:headEnd type="none" w="sm" len="sm"/>
            <a:tailEnd type="none" w="sm" len="med"/>
          </a:ln>
          <a:effectLst/>
        </p:spPr>
        <p:txBody>
          <a:bodyPr wrap="none" anchor="ctr"/>
          <a:lstStyle/>
          <a:p>
            <a:endParaRPr lang="de-DE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178115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2" grpId="0" animBg="1"/>
      <p:bldP spid="35858" grpId="0" animBg="1"/>
      <p:bldP spid="3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3"/>
          <p:cNvSpPr>
            <a:spLocks noGrp="1" noChangeArrowheads="1"/>
          </p:cNvSpPr>
          <p:nvPr>
            <p:ph type="title"/>
          </p:nvPr>
        </p:nvSpPr>
        <p:spPr>
          <a:xfrm>
            <a:off x="313269" y="115888"/>
            <a:ext cx="11726331" cy="646112"/>
          </a:xfrm>
        </p:spPr>
        <p:txBody>
          <a:bodyPr/>
          <a:lstStyle/>
          <a:p>
            <a:r>
              <a:rPr lang="en-US" noProof="0" dirty="0"/>
              <a:t>Kolmogorov Forward Eq. for State Probabilities: Matrix Notation</a:t>
            </a:r>
          </a:p>
        </p:txBody>
      </p:sp>
      <p:sp>
        <p:nvSpPr>
          <p:cNvPr id="35844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Kolmogorov forward equation </a:t>
            </a:r>
            <a:r>
              <a:rPr lang="en-US" b="1" noProof="0" dirty="0">
                <a:solidFill>
                  <a:schemeClr val="accent5"/>
                </a:solidFill>
              </a:rPr>
              <a:t>for state probabilities </a:t>
            </a:r>
            <a:r>
              <a:rPr lang="en-US" noProof="0" dirty="0">
                <a:ea typeface="+mn-ea"/>
              </a:rPr>
              <a:t>is system of differential equations</a:t>
            </a:r>
          </a:p>
          <a:p>
            <a:pPr lvl="1"/>
            <a:endParaRPr lang="en-US" noProof="0" dirty="0">
              <a:ea typeface="+mn-ea"/>
            </a:endParaRPr>
          </a:p>
          <a:p>
            <a:pPr lvl="1"/>
            <a:endParaRPr lang="en-US" noProof="0" dirty="0">
              <a:ea typeface="+mn-ea"/>
            </a:endParaRPr>
          </a:p>
          <a:p>
            <a:pPr lvl="1"/>
            <a:endParaRPr lang="en-US" noProof="0" dirty="0">
              <a:ea typeface="+mn-ea"/>
            </a:endParaRPr>
          </a:p>
          <a:p>
            <a:r>
              <a:rPr lang="en-US" noProof="0" dirty="0"/>
              <a:t>State probabilities as vector</a:t>
            </a:r>
          </a:p>
          <a:p>
            <a:endParaRPr lang="en-US" noProof="0" dirty="0">
              <a:ea typeface="+mn-ea"/>
            </a:endParaRPr>
          </a:p>
          <a:p>
            <a:endParaRPr lang="en-US" noProof="0" dirty="0"/>
          </a:p>
          <a:p>
            <a:r>
              <a:rPr lang="en-US" noProof="0" dirty="0">
                <a:ea typeface="+mn-ea"/>
              </a:rPr>
              <a:t>Initial state and transition pr</a:t>
            </a:r>
            <a:r>
              <a:rPr lang="en-US" noProof="0" dirty="0"/>
              <a:t>obability matrix</a:t>
            </a:r>
            <a:endParaRPr lang="en-US" noProof="0" dirty="0">
              <a:ea typeface="+mn-ea"/>
            </a:endParaRPr>
          </a:p>
          <a:p>
            <a:endParaRPr lang="en-US" noProof="0" dirty="0"/>
          </a:p>
          <a:p>
            <a:endParaRPr lang="en-US" noProof="0" dirty="0"/>
          </a:p>
          <a:p>
            <a:r>
              <a:rPr lang="en-US" b="1" noProof="0" dirty="0">
                <a:solidFill>
                  <a:schemeClr val="accent5"/>
                </a:solidFill>
              </a:rPr>
              <a:t>Matrix notation </a:t>
            </a:r>
            <a:r>
              <a:rPr lang="en-US" noProof="0" dirty="0"/>
              <a:t>of Kolmogorov forward equation for state probabilities </a:t>
            </a:r>
          </a:p>
          <a:p>
            <a:endParaRPr lang="en-US" noProof="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56B3069-ED38-41D8-8097-99E9E6F15B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23</a:t>
            </a:fld>
            <a:endParaRPr lang="en-GB"/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848" name="Rectangle 8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857" name="Rectangle 25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5C6A155-906A-480D-9669-3BBE39E75C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01"/>
          <a:stretch/>
        </p:blipFill>
        <p:spPr>
          <a:xfrm>
            <a:off x="762000" y="1418769"/>
            <a:ext cx="6610525" cy="80962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92B2D86-5FBE-410F-B3C7-74E3CF297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87" y="2228394"/>
            <a:ext cx="4395831" cy="79695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C9CA0E7-70B1-42EF-AA44-A91C2F500A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0" y="3243996"/>
            <a:ext cx="2650921" cy="73823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679D45C-6375-42C1-B03E-31871191134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6768"/>
          <a:stretch/>
        </p:blipFill>
        <p:spPr>
          <a:xfrm>
            <a:off x="4572000" y="4895942"/>
            <a:ext cx="2743200" cy="12331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98534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Stationary State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89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04799" y="914400"/>
                <a:ext cx="6056249" cy="5105400"/>
              </a:xfrm>
            </p:spPr>
            <p:txBody>
              <a:bodyPr/>
              <a:lstStyle/>
              <a:p>
                <a:r>
                  <a:rPr lang="en-US" noProof="0" dirty="0"/>
                  <a:t>State process is </a:t>
                </a:r>
                <a:r>
                  <a:rPr lang="en-US" b="1" noProof="0" dirty="0">
                    <a:solidFill>
                      <a:schemeClr val="accent5"/>
                    </a:solidFill>
                  </a:rPr>
                  <a:t>stationary</a:t>
                </a:r>
                <a:r>
                  <a:rPr lang="en-US" noProof="0" dirty="0"/>
                  <a:t> if</a:t>
                </a:r>
              </a:p>
              <a:p>
                <a:pPr lvl="1"/>
                <a:r>
                  <a:rPr lang="en-US" noProof="0" dirty="0"/>
                  <a:t>system state stops changing </a:t>
                </a:r>
                <a:br>
                  <a:rPr lang="en-US" noProof="0" dirty="0"/>
                </a:br>
                <a:r>
                  <a:rPr lang="en-US" noProof="0" dirty="0"/>
                  <a:t>(statistical equilibrium)</a:t>
                </a:r>
              </a:p>
              <a:p>
                <a:pPr lvl="1"/>
                <a:r>
                  <a:rPr lang="en-US" noProof="0" dirty="0"/>
                  <a:t>state probability no longer depends on time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noProof="0" dirty="0"/>
              </a:p>
              <a:p>
                <a:pPr lvl="1"/>
                <a:endParaRPr lang="en-US" noProof="0" dirty="0"/>
              </a:p>
              <a:p>
                <a:pPr lvl="1"/>
                <a:endParaRPr lang="en-US" noProof="0" dirty="0"/>
              </a:p>
              <a:p>
                <a:pPr marL="457200" lvl="1" indent="0">
                  <a:buNone/>
                </a:pPr>
                <a:endParaRPr lang="en-US" noProof="0" dirty="0"/>
              </a:p>
              <a:p>
                <a:r>
                  <a:rPr lang="en-US" noProof="0" dirty="0"/>
                  <a:t>Stationary state probability</a:t>
                </a:r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Results in stationary equation system</a:t>
                </a:r>
              </a:p>
              <a:p>
                <a:endParaRPr lang="en-US" noProof="0" dirty="0"/>
              </a:p>
              <a:p>
                <a:pPr lvl="1"/>
                <a:endParaRPr lang="en-US" noProof="0" dirty="0"/>
              </a:p>
            </p:txBody>
          </p:sp>
        </mc:Choice>
        <mc:Fallback xmlns="">
          <p:sp>
            <p:nvSpPr>
              <p:cNvPr id="3789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799" y="914400"/>
                <a:ext cx="6056249" cy="5105400"/>
              </a:xfrm>
              <a:blipFill>
                <a:blip r:embed="rId5"/>
                <a:stretch>
                  <a:fillRect l="-403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6C80CFE-C158-416E-A5D2-83D773F89F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7894" name="Rectangle 6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3789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1394859"/>
              </p:ext>
            </p:extLst>
          </p:nvPr>
        </p:nvGraphicFramePr>
        <p:xfrm>
          <a:off x="2006566" y="2482049"/>
          <a:ext cx="2652713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9" name="Formel" r:id="rId6" imgW="1803400" imgH="393700" progId="Equation.3">
                  <p:embed/>
                </p:oleObj>
              </mc:Choice>
              <mc:Fallback>
                <p:oleObj name="Formel" r:id="rId6" imgW="1803400" imgH="393700" progId="Equation.3">
                  <p:embed/>
                  <p:pic>
                    <p:nvPicPr>
                      <p:cNvPr id="3789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6566" y="2482049"/>
                        <a:ext cx="2652713" cy="574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6" name="Rectangle 8"/>
          <p:cNvSpPr>
            <a:spLocks noChangeArrowheads="1"/>
          </p:cNvSpPr>
          <p:nvPr/>
        </p:nvSpPr>
        <p:spPr bwMode="auto">
          <a:xfrm>
            <a:off x="1657350" y="4497389"/>
            <a:ext cx="4910138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 3" pitchFamily="18" charset="2"/>
              <a:buChar char="u"/>
            </a:pPr>
            <a:endParaRPr lang="en-US" sz="1600" b="0">
              <a:solidFill>
                <a:srgbClr val="4D4D4D"/>
              </a:solidFill>
              <a:latin typeface="Arial" charset="0"/>
            </a:endParaRPr>
          </a:p>
        </p:txBody>
      </p:sp>
      <p:sp>
        <p:nvSpPr>
          <p:cNvPr id="37897" name="Rectangle 9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3789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7100401"/>
              </p:ext>
            </p:extLst>
          </p:nvPr>
        </p:nvGraphicFramePr>
        <p:xfrm>
          <a:off x="2006566" y="4013202"/>
          <a:ext cx="2062163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0" name="Formel" r:id="rId8" imgW="1358900" imgH="330200" progId="Equation.3">
                  <p:embed/>
                </p:oleObj>
              </mc:Choice>
              <mc:Fallback>
                <p:oleObj name="Formel" r:id="rId8" imgW="1358900" imgH="330200" progId="Equation.3">
                  <p:embed/>
                  <p:pic>
                    <p:nvPicPr>
                      <p:cNvPr id="3789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6566" y="4013202"/>
                        <a:ext cx="2062163" cy="484187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39125FF0-937F-497F-A0EA-9165968C5BFB}"/>
              </a:ext>
            </a:extLst>
          </p:cNvPr>
          <p:cNvGrpSpPr/>
          <p:nvPr/>
        </p:nvGrpSpPr>
        <p:grpSpPr>
          <a:xfrm>
            <a:off x="7086600" y="762000"/>
            <a:ext cx="4572000" cy="3429000"/>
            <a:chOff x="7086600" y="762000"/>
            <a:chExt cx="4572000" cy="3429000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0CB53EDC-070B-4334-B602-55687C8BD940}"/>
                </a:ext>
              </a:extLst>
            </p:cNvPr>
            <p:cNvSpPr/>
            <p:nvPr/>
          </p:nvSpPr>
          <p:spPr bwMode="auto">
            <a:xfrm>
              <a:off x="7086600" y="762000"/>
              <a:ext cx="4572000" cy="3429000"/>
            </a:xfrm>
            <a:prstGeom prst="rect">
              <a:avLst/>
            </a:prstGeom>
            <a:solidFill>
              <a:srgbClr val="DEEBF7">
                <a:alpha val="50196"/>
              </a:srgbClr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b="0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9CEC8C6A-3F2A-45C0-B480-9BA294ABB3A1}"/>
                </a:ext>
              </a:extLst>
            </p:cNvPr>
            <p:cNvGrpSpPr/>
            <p:nvPr/>
          </p:nvGrpSpPr>
          <p:grpSpPr>
            <a:xfrm>
              <a:off x="7239000" y="1038521"/>
              <a:ext cx="4279505" cy="2901054"/>
              <a:chOff x="6428370" y="984251"/>
              <a:chExt cx="4279505" cy="2901054"/>
            </a:xfrm>
          </p:grpSpPr>
          <p:sp>
            <p:nvSpPr>
              <p:cNvPr id="37900" name="Freeform 12"/>
              <p:cNvSpPr>
                <a:spLocks/>
              </p:cNvSpPr>
              <p:nvPr/>
            </p:nvSpPr>
            <p:spPr bwMode="auto">
              <a:xfrm>
                <a:off x="8668952" y="1054101"/>
                <a:ext cx="7938" cy="1674813"/>
              </a:xfrm>
              <a:custGeom>
                <a:avLst/>
                <a:gdLst>
                  <a:gd name="T0" fmla="*/ 12602369 w 5"/>
                  <a:gd name="T1" fmla="*/ 5402464 h 1019"/>
                  <a:gd name="T2" fmla="*/ 12602369 w 5"/>
                  <a:gd name="T3" fmla="*/ 0 h 1019"/>
                  <a:gd name="T4" fmla="*/ 0 w 5"/>
                  <a:gd name="T5" fmla="*/ 0 h 1019"/>
                  <a:gd name="T6" fmla="*/ 0 w 5"/>
                  <a:gd name="T7" fmla="*/ 2147483647 h 1019"/>
                  <a:gd name="T8" fmla="*/ 12602369 w 5"/>
                  <a:gd name="T9" fmla="*/ 2147483647 h 1019"/>
                  <a:gd name="T10" fmla="*/ 12602369 w 5"/>
                  <a:gd name="T11" fmla="*/ 2147483647 h 1019"/>
                  <a:gd name="T12" fmla="*/ 12602369 w 5"/>
                  <a:gd name="T13" fmla="*/ 5402464 h 101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" h="1019">
                    <a:moveTo>
                      <a:pt x="5" y="2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1019"/>
                    </a:lnTo>
                    <a:lnTo>
                      <a:pt x="5" y="1019"/>
                    </a:lnTo>
                    <a:lnTo>
                      <a:pt x="5" y="1017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0000"/>
              </a:solidFill>
              <a:ln w="9525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01" name="Freeform 13"/>
              <p:cNvSpPr>
                <a:spLocks/>
              </p:cNvSpPr>
              <p:nvPr/>
            </p:nvSpPr>
            <p:spPr bwMode="auto">
              <a:xfrm>
                <a:off x="8616566" y="2722563"/>
                <a:ext cx="122237" cy="6350"/>
              </a:xfrm>
              <a:custGeom>
                <a:avLst/>
                <a:gdLst>
                  <a:gd name="T0" fmla="*/ 5457717 w 74"/>
                  <a:gd name="T1" fmla="*/ 0 h 4"/>
                  <a:gd name="T2" fmla="*/ 0 w 74"/>
                  <a:gd name="T3" fmla="*/ 0 h 4"/>
                  <a:gd name="T4" fmla="*/ 0 w 74"/>
                  <a:gd name="T5" fmla="*/ 10080625 h 4"/>
                  <a:gd name="T6" fmla="*/ 201917354 w 74"/>
                  <a:gd name="T7" fmla="*/ 10080625 h 4"/>
                  <a:gd name="T8" fmla="*/ 201917354 w 74"/>
                  <a:gd name="T9" fmla="*/ 0 h 4"/>
                  <a:gd name="T10" fmla="*/ 193730778 w 74"/>
                  <a:gd name="T11" fmla="*/ 0 h 4"/>
                  <a:gd name="T12" fmla="*/ 5457717 w 74"/>
                  <a:gd name="T13" fmla="*/ 0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4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74" y="4"/>
                    </a:lnTo>
                    <a:lnTo>
                      <a:pt x="74" y="0"/>
                    </a:lnTo>
                    <a:lnTo>
                      <a:pt x="71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02" name="Freeform 14"/>
              <p:cNvSpPr>
                <a:spLocks/>
              </p:cNvSpPr>
              <p:nvPr/>
            </p:nvSpPr>
            <p:spPr bwMode="auto">
              <a:xfrm>
                <a:off x="8616566" y="2484439"/>
                <a:ext cx="122237" cy="7937"/>
              </a:xfrm>
              <a:custGeom>
                <a:avLst/>
                <a:gdLst>
                  <a:gd name="T0" fmla="*/ 5457717 w 74"/>
                  <a:gd name="T1" fmla="*/ 0 h 5"/>
                  <a:gd name="T2" fmla="*/ 0 w 74"/>
                  <a:gd name="T3" fmla="*/ 0 h 5"/>
                  <a:gd name="T4" fmla="*/ 0 w 74"/>
                  <a:gd name="T5" fmla="*/ 12599194 h 5"/>
                  <a:gd name="T6" fmla="*/ 201917354 w 74"/>
                  <a:gd name="T7" fmla="*/ 12599194 h 5"/>
                  <a:gd name="T8" fmla="*/ 201917354 w 74"/>
                  <a:gd name="T9" fmla="*/ 0 h 5"/>
                  <a:gd name="T10" fmla="*/ 193730778 w 74"/>
                  <a:gd name="T11" fmla="*/ 0 h 5"/>
                  <a:gd name="T12" fmla="*/ 5457717 w 74"/>
                  <a:gd name="T13" fmla="*/ 0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4" h="5">
                    <a:moveTo>
                      <a:pt x="2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74" y="5"/>
                    </a:lnTo>
                    <a:lnTo>
                      <a:pt x="74" y="0"/>
                    </a:lnTo>
                    <a:lnTo>
                      <a:pt x="71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03" name="Freeform 15"/>
              <p:cNvSpPr>
                <a:spLocks/>
              </p:cNvSpPr>
              <p:nvPr/>
            </p:nvSpPr>
            <p:spPr bwMode="auto">
              <a:xfrm>
                <a:off x="8616566" y="2244726"/>
                <a:ext cx="122237" cy="9525"/>
              </a:xfrm>
              <a:custGeom>
                <a:avLst/>
                <a:gdLst>
                  <a:gd name="T0" fmla="*/ 5457717 w 74"/>
                  <a:gd name="T1" fmla="*/ 0 h 5"/>
                  <a:gd name="T2" fmla="*/ 0 w 74"/>
                  <a:gd name="T3" fmla="*/ 0 h 5"/>
                  <a:gd name="T4" fmla="*/ 0 w 74"/>
                  <a:gd name="T5" fmla="*/ 18145125 h 5"/>
                  <a:gd name="T6" fmla="*/ 201917354 w 74"/>
                  <a:gd name="T7" fmla="*/ 18145125 h 5"/>
                  <a:gd name="T8" fmla="*/ 201917354 w 74"/>
                  <a:gd name="T9" fmla="*/ 0 h 5"/>
                  <a:gd name="T10" fmla="*/ 193730778 w 74"/>
                  <a:gd name="T11" fmla="*/ 0 h 5"/>
                  <a:gd name="T12" fmla="*/ 5457717 w 74"/>
                  <a:gd name="T13" fmla="*/ 0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4" h="5">
                    <a:moveTo>
                      <a:pt x="2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74" y="5"/>
                    </a:lnTo>
                    <a:lnTo>
                      <a:pt x="74" y="0"/>
                    </a:lnTo>
                    <a:lnTo>
                      <a:pt x="71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04" name="Freeform 16"/>
              <p:cNvSpPr>
                <a:spLocks/>
              </p:cNvSpPr>
              <p:nvPr/>
            </p:nvSpPr>
            <p:spPr bwMode="auto">
              <a:xfrm>
                <a:off x="8616566" y="1887539"/>
                <a:ext cx="122237" cy="7937"/>
              </a:xfrm>
              <a:custGeom>
                <a:avLst/>
                <a:gdLst>
                  <a:gd name="T0" fmla="*/ 5457717 w 74"/>
                  <a:gd name="T1" fmla="*/ 0 h 5"/>
                  <a:gd name="T2" fmla="*/ 0 w 74"/>
                  <a:gd name="T3" fmla="*/ 0 h 5"/>
                  <a:gd name="T4" fmla="*/ 0 w 74"/>
                  <a:gd name="T5" fmla="*/ 12599194 h 5"/>
                  <a:gd name="T6" fmla="*/ 201917354 w 74"/>
                  <a:gd name="T7" fmla="*/ 12599194 h 5"/>
                  <a:gd name="T8" fmla="*/ 201917354 w 74"/>
                  <a:gd name="T9" fmla="*/ 0 h 5"/>
                  <a:gd name="T10" fmla="*/ 193730778 w 74"/>
                  <a:gd name="T11" fmla="*/ 0 h 5"/>
                  <a:gd name="T12" fmla="*/ 5457717 w 74"/>
                  <a:gd name="T13" fmla="*/ 0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4" h="5">
                    <a:moveTo>
                      <a:pt x="2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74" y="5"/>
                    </a:lnTo>
                    <a:lnTo>
                      <a:pt x="74" y="0"/>
                    </a:lnTo>
                    <a:lnTo>
                      <a:pt x="71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05" name="Freeform 17"/>
              <p:cNvSpPr>
                <a:spLocks/>
              </p:cNvSpPr>
              <p:nvPr/>
            </p:nvSpPr>
            <p:spPr bwMode="auto">
              <a:xfrm>
                <a:off x="8632441" y="984251"/>
                <a:ext cx="77787" cy="180975"/>
              </a:xfrm>
              <a:custGeom>
                <a:avLst/>
                <a:gdLst>
                  <a:gd name="T0" fmla="*/ 0 w 47"/>
                  <a:gd name="T1" fmla="*/ 297745006 h 110"/>
                  <a:gd name="T2" fmla="*/ 65739945 w 47"/>
                  <a:gd name="T3" fmla="*/ 0 h 110"/>
                  <a:gd name="T4" fmla="*/ 128740795 w 47"/>
                  <a:gd name="T5" fmla="*/ 297745006 h 110"/>
                  <a:gd name="T6" fmla="*/ 0 w 47"/>
                  <a:gd name="T7" fmla="*/ 297745006 h 11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110">
                    <a:moveTo>
                      <a:pt x="0" y="110"/>
                    </a:moveTo>
                    <a:lnTo>
                      <a:pt x="24" y="0"/>
                    </a:lnTo>
                    <a:lnTo>
                      <a:pt x="47" y="110"/>
                    </a:lnTo>
                    <a:lnTo>
                      <a:pt x="0" y="11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06" name="Rectangle 18"/>
              <p:cNvSpPr>
                <a:spLocks noChangeArrowheads="1"/>
              </p:cNvSpPr>
              <p:nvPr/>
            </p:nvSpPr>
            <p:spPr bwMode="auto">
              <a:xfrm>
                <a:off x="8462577" y="2644776"/>
                <a:ext cx="96180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b="0" dirty="0">
                    <a:solidFill>
                      <a:srgbClr val="000000"/>
                    </a:solidFill>
                    <a:latin typeface="+mn-lt"/>
                  </a:rPr>
                  <a:t>0</a:t>
                </a:r>
                <a:endParaRPr lang="en-US" sz="1600" dirty="0">
                  <a:latin typeface="+mn-lt"/>
                </a:endParaRPr>
              </a:p>
            </p:txBody>
          </p:sp>
          <p:sp>
            <p:nvSpPr>
              <p:cNvPr id="37907" name="Rectangle 19"/>
              <p:cNvSpPr>
                <a:spLocks noChangeArrowheads="1"/>
              </p:cNvSpPr>
              <p:nvPr/>
            </p:nvSpPr>
            <p:spPr bwMode="auto">
              <a:xfrm>
                <a:off x="8462577" y="2406650"/>
                <a:ext cx="96180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b="0">
                    <a:solidFill>
                      <a:srgbClr val="000000"/>
                    </a:solidFill>
                    <a:latin typeface="+mn-lt"/>
                  </a:rPr>
                  <a:t>1</a:t>
                </a:r>
                <a:endParaRPr lang="en-US" sz="1600">
                  <a:latin typeface="+mn-lt"/>
                </a:endParaRPr>
              </a:p>
            </p:txBody>
          </p:sp>
          <p:sp>
            <p:nvSpPr>
              <p:cNvPr id="37908" name="Rectangle 20"/>
              <p:cNvSpPr>
                <a:spLocks noChangeArrowheads="1"/>
              </p:cNvSpPr>
              <p:nvPr/>
            </p:nvSpPr>
            <p:spPr bwMode="auto">
              <a:xfrm>
                <a:off x="8462577" y="2170114"/>
                <a:ext cx="96180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b="0">
                    <a:solidFill>
                      <a:srgbClr val="000000"/>
                    </a:solidFill>
                    <a:latin typeface="+mn-lt"/>
                  </a:rPr>
                  <a:t>2</a:t>
                </a:r>
                <a:endParaRPr lang="en-US" sz="1600">
                  <a:latin typeface="+mn-lt"/>
                </a:endParaRPr>
              </a:p>
            </p:txBody>
          </p:sp>
          <p:sp>
            <p:nvSpPr>
              <p:cNvPr id="37909" name="Oval 21"/>
              <p:cNvSpPr>
                <a:spLocks noChangeArrowheads="1"/>
              </p:cNvSpPr>
              <p:nvPr/>
            </p:nvSpPr>
            <p:spPr bwMode="auto">
              <a:xfrm>
                <a:off x="8641966" y="1854201"/>
                <a:ext cx="71437" cy="74613"/>
              </a:xfrm>
              <a:prstGeom prst="ellipse">
                <a:avLst/>
              </a:prstGeom>
              <a:solidFill>
                <a:srgbClr val="595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0" name="Oval 22"/>
              <p:cNvSpPr>
                <a:spLocks noChangeArrowheads="1"/>
              </p:cNvSpPr>
              <p:nvPr/>
            </p:nvSpPr>
            <p:spPr bwMode="auto">
              <a:xfrm>
                <a:off x="8641966" y="2214564"/>
                <a:ext cx="71437" cy="6667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1" name="Oval 23"/>
              <p:cNvSpPr>
                <a:spLocks noChangeArrowheads="1"/>
              </p:cNvSpPr>
              <p:nvPr/>
            </p:nvSpPr>
            <p:spPr bwMode="auto">
              <a:xfrm>
                <a:off x="8641966" y="2451101"/>
                <a:ext cx="71437" cy="68263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2" name="Oval 24"/>
              <p:cNvSpPr>
                <a:spLocks noChangeArrowheads="1"/>
              </p:cNvSpPr>
              <p:nvPr/>
            </p:nvSpPr>
            <p:spPr bwMode="auto">
              <a:xfrm>
                <a:off x="8641966" y="2689225"/>
                <a:ext cx="71437" cy="69850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913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8965816" y="1047750"/>
                    <a:ext cx="712503" cy="3077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r>
                      <a:rPr lang="en-US" sz="2000" b="0" dirty="0">
                        <a:solidFill>
                          <a:srgbClr val="0000FF"/>
                        </a:solidFill>
                        <a:latin typeface="+mn-lt"/>
                      </a:rPr>
                      <a:t>state </a:t>
                    </a:r>
                    <a14:m>
                      <m:oMath xmlns:m="http://schemas.openxmlformats.org/officeDocument/2006/math">
                        <m:r>
                          <a:rPr lang="de-DE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a14:m>
                    <a:endParaRPr lang="en-US" sz="2000" dirty="0"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37913" name="Rectangle 2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8965816" y="1047750"/>
                    <a:ext cx="712503" cy="30777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2222" t="-24000" r="-14530" b="-52000"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7915" name="Line 27"/>
              <p:cNvSpPr>
                <a:spLocks noChangeShapeType="1"/>
              </p:cNvSpPr>
              <p:nvPr/>
            </p:nvSpPr>
            <p:spPr bwMode="auto">
              <a:xfrm>
                <a:off x="8672127" y="1892301"/>
                <a:ext cx="1919288" cy="119063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6" name="Freeform 28"/>
              <p:cNvSpPr>
                <a:spLocks/>
              </p:cNvSpPr>
              <p:nvPr/>
            </p:nvSpPr>
            <p:spPr bwMode="auto">
              <a:xfrm>
                <a:off x="10434253" y="1928814"/>
                <a:ext cx="157163" cy="147637"/>
              </a:xfrm>
              <a:custGeom>
                <a:avLst/>
                <a:gdLst>
                  <a:gd name="T0" fmla="*/ 13401420 w 96"/>
                  <a:gd name="T1" fmla="*/ 0 h 90"/>
                  <a:gd name="T2" fmla="*/ 257293839 w 96"/>
                  <a:gd name="T3" fmla="*/ 137238434 h 90"/>
                  <a:gd name="T4" fmla="*/ 0 w 96"/>
                  <a:gd name="T5" fmla="*/ 242185375 h 90"/>
                  <a:gd name="T6" fmla="*/ 131327695 w 96"/>
                  <a:gd name="T7" fmla="*/ 123783782 h 90"/>
                  <a:gd name="T8" fmla="*/ 13401420 w 96"/>
                  <a:gd name="T9" fmla="*/ 0 h 9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6" h="90">
                    <a:moveTo>
                      <a:pt x="5" y="0"/>
                    </a:moveTo>
                    <a:lnTo>
                      <a:pt x="96" y="51"/>
                    </a:lnTo>
                    <a:lnTo>
                      <a:pt x="0" y="90"/>
                    </a:lnTo>
                    <a:lnTo>
                      <a:pt x="49" y="46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7" name="Line 29"/>
              <p:cNvSpPr>
                <a:spLocks noChangeShapeType="1"/>
              </p:cNvSpPr>
              <p:nvPr/>
            </p:nvSpPr>
            <p:spPr bwMode="auto">
              <a:xfrm flipV="1">
                <a:off x="8672128" y="1298576"/>
                <a:ext cx="1978025" cy="593725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8" name="Freeform 30"/>
              <p:cNvSpPr>
                <a:spLocks/>
              </p:cNvSpPr>
              <p:nvPr/>
            </p:nvSpPr>
            <p:spPr bwMode="auto">
              <a:xfrm>
                <a:off x="10481878" y="1266826"/>
                <a:ext cx="168275" cy="144463"/>
              </a:xfrm>
              <a:custGeom>
                <a:avLst/>
                <a:gdLst>
                  <a:gd name="T0" fmla="*/ 0 w 102"/>
                  <a:gd name="T1" fmla="*/ 0 h 88"/>
                  <a:gd name="T2" fmla="*/ 277612506 w 102"/>
                  <a:gd name="T3" fmla="*/ 51203925 h 88"/>
                  <a:gd name="T4" fmla="*/ 76207128 w 102"/>
                  <a:gd name="T5" fmla="*/ 237154072 h 88"/>
                  <a:gd name="T6" fmla="*/ 155136352 w 102"/>
                  <a:gd name="T7" fmla="*/ 83542296 h 88"/>
                  <a:gd name="T8" fmla="*/ 0 w 102"/>
                  <a:gd name="T9" fmla="*/ 0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2" h="88">
                    <a:moveTo>
                      <a:pt x="0" y="0"/>
                    </a:moveTo>
                    <a:lnTo>
                      <a:pt x="102" y="19"/>
                    </a:lnTo>
                    <a:lnTo>
                      <a:pt x="28" y="88"/>
                    </a:lnTo>
                    <a:lnTo>
                      <a:pt x="57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9" name="Line 31"/>
              <p:cNvSpPr>
                <a:spLocks noChangeShapeType="1"/>
              </p:cNvSpPr>
              <p:nvPr/>
            </p:nvSpPr>
            <p:spPr bwMode="auto">
              <a:xfrm>
                <a:off x="8672128" y="1892301"/>
                <a:ext cx="1978025" cy="595313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20" name="Freeform 32"/>
              <p:cNvSpPr>
                <a:spLocks/>
              </p:cNvSpPr>
              <p:nvPr/>
            </p:nvSpPr>
            <p:spPr bwMode="auto">
              <a:xfrm>
                <a:off x="10481878" y="2370138"/>
                <a:ext cx="168275" cy="146050"/>
              </a:xfrm>
              <a:custGeom>
                <a:avLst/>
                <a:gdLst>
                  <a:gd name="T0" fmla="*/ 76207128 w 102"/>
                  <a:gd name="T1" fmla="*/ 0 h 89"/>
                  <a:gd name="T2" fmla="*/ 277612506 w 102"/>
                  <a:gd name="T3" fmla="*/ 191197501 h 89"/>
                  <a:gd name="T4" fmla="*/ 0 w 102"/>
                  <a:gd name="T5" fmla="*/ 239669691 h 89"/>
                  <a:gd name="T6" fmla="*/ 155136352 w 102"/>
                  <a:gd name="T7" fmla="*/ 153496909 h 89"/>
                  <a:gd name="T8" fmla="*/ 76207128 w 102"/>
                  <a:gd name="T9" fmla="*/ 0 h 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2" h="89">
                    <a:moveTo>
                      <a:pt x="28" y="0"/>
                    </a:moveTo>
                    <a:lnTo>
                      <a:pt x="102" y="71"/>
                    </a:lnTo>
                    <a:lnTo>
                      <a:pt x="0" y="89"/>
                    </a:lnTo>
                    <a:lnTo>
                      <a:pt x="57" y="57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21" name="Freeform 33"/>
              <p:cNvSpPr>
                <a:spLocks/>
              </p:cNvSpPr>
              <p:nvPr/>
            </p:nvSpPr>
            <p:spPr bwMode="auto">
              <a:xfrm>
                <a:off x="8608627" y="2484439"/>
                <a:ext cx="122238" cy="7937"/>
              </a:xfrm>
              <a:custGeom>
                <a:avLst/>
                <a:gdLst>
                  <a:gd name="T0" fmla="*/ 196462896 w 74"/>
                  <a:gd name="T1" fmla="*/ 12599194 h 5"/>
                  <a:gd name="T2" fmla="*/ 201920657 w 74"/>
                  <a:gd name="T3" fmla="*/ 12599194 h 5"/>
                  <a:gd name="T4" fmla="*/ 201920657 w 74"/>
                  <a:gd name="T5" fmla="*/ 0 h 5"/>
                  <a:gd name="T6" fmla="*/ 0 w 74"/>
                  <a:gd name="T7" fmla="*/ 0 h 5"/>
                  <a:gd name="T8" fmla="*/ 0 w 74"/>
                  <a:gd name="T9" fmla="*/ 12599194 h 5"/>
                  <a:gd name="T10" fmla="*/ 5457762 w 74"/>
                  <a:gd name="T11" fmla="*/ 12599194 h 5"/>
                  <a:gd name="T12" fmla="*/ 196462896 w 74"/>
                  <a:gd name="T13" fmla="*/ 12599194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4" h="5">
                    <a:moveTo>
                      <a:pt x="72" y="5"/>
                    </a:moveTo>
                    <a:lnTo>
                      <a:pt x="74" y="5"/>
                    </a:lnTo>
                    <a:lnTo>
                      <a:pt x="74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72" y="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22" name="Freeform 34"/>
              <p:cNvSpPr>
                <a:spLocks/>
              </p:cNvSpPr>
              <p:nvPr/>
            </p:nvSpPr>
            <p:spPr bwMode="auto">
              <a:xfrm>
                <a:off x="8608627" y="2244726"/>
                <a:ext cx="122238" cy="9525"/>
              </a:xfrm>
              <a:custGeom>
                <a:avLst/>
                <a:gdLst>
                  <a:gd name="T0" fmla="*/ 196462896 w 74"/>
                  <a:gd name="T1" fmla="*/ 18145125 h 5"/>
                  <a:gd name="T2" fmla="*/ 201920657 w 74"/>
                  <a:gd name="T3" fmla="*/ 18145125 h 5"/>
                  <a:gd name="T4" fmla="*/ 201920657 w 74"/>
                  <a:gd name="T5" fmla="*/ 0 h 5"/>
                  <a:gd name="T6" fmla="*/ 0 w 74"/>
                  <a:gd name="T7" fmla="*/ 0 h 5"/>
                  <a:gd name="T8" fmla="*/ 0 w 74"/>
                  <a:gd name="T9" fmla="*/ 18145125 h 5"/>
                  <a:gd name="T10" fmla="*/ 5457762 w 74"/>
                  <a:gd name="T11" fmla="*/ 18145125 h 5"/>
                  <a:gd name="T12" fmla="*/ 196462896 w 74"/>
                  <a:gd name="T13" fmla="*/ 18145125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4" h="5">
                    <a:moveTo>
                      <a:pt x="72" y="5"/>
                    </a:moveTo>
                    <a:lnTo>
                      <a:pt x="74" y="5"/>
                    </a:lnTo>
                    <a:lnTo>
                      <a:pt x="74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72" y="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23" name="Freeform 35"/>
              <p:cNvSpPr>
                <a:spLocks/>
              </p:cNvSpPr>
              <p:nvPr/>
            </p:nvSpPr>
            <p:spPr bwMode="auto">
              <a:xfrm>
                <a:off x="8608627" y="1887539"/>
                <a:ext cx="122238" cy="7937"/>
              </a:xfrm>
              <a:custGeom>
                <a:avLst/>
                <a:gdLst>
                  <a:gd name="T0" fmla="*/ 196462896 w 74"/>
                  <a:gd name="T1" fmla="*/ 12599194 h 5"/>
                  <a:gd name="T2" fmla="*/ 201920657 w 74"/>
                  <a:gd name="T3" fmla="*/ 12599194 h 5"/>
                  <a:gd name="T4" fmla="*/ 201920657 w 74"/>
                  <a:gd name="T5" fmla="*/ 0 h 5"/>
                  <a:gd name="T6" fmla="*/ 0 w 74"/>
                  <a:gd name="T7" fmla="*/ 0 h 5"/>
                  <a:gd name="T8" fmla="*/ 0 w 74"/>
                  <a:gd name="T9" fmla="*/ 12599194 h 5"/>
                  <a:gd name="T10" fmla="*/ 5457762 w 74"/>
                  <a:gd name="T11" fmla="*/ 12599194 h 5"/>
                  <a:gd name="T12" fmla="*/ 196462896 w 74"/>
                  <a:gd name="T13" fmla="*/ 12599194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4" h="5">
                    <a:moveTo>
                      <a:pt x="72" y="5"/>
                    </a:moveTo>
                    <a:lnTo>
                      <a:pt x="74" y="5"/>
                    </a:lnTo>
                    <a:lnTo>
                      <a:pt x="74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72" y="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24" name="Oval 36"/>
              <p:cNvSpPr>
                <a:spLocks noChangeArrowheads="1"/>
              </p:cNvSpPr>
              <p:nvPr/>
            </p:nvSpPr>
            <p:spPr bwMode="auto">
              <a:xfrm>
                <a:off x="8619740" y="1839914"/>
                <a:ext cx="119062" cy="103187"/>
              </a:xfrm>
              <a:prstGeom prst="ellipse">
                <a:avLst/>
              </a:prstGeom>
              <a:solidFill>
                <a:srgbClr val="8080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25" name="Freeform 37"/>
              <p:cNvSpPr>
                <a:spLocks/>
              </p:cNvSpPr>
              <p:nvPr/>
            </p:nvSpPr>
            <p:spPr bwMode="auto">
              <a:xfrm>
                <a:off x="8616566" y="1835150"/>
                <a:ext cx="122237" cy="107950"/>
              </a:xfrm>
              <a:custGeom>
                <a:avLst/>
                <a:gdLst>
                  <a:gd name="T0" fmla="*/ 0 w 74"/>
                  <a:gd name="T1" fmla="*/ 104333675 h 66"/>
                  <a:gd name="T2" fmla="*/ 5457717 w 74"/>
                  <a:gd name="T3" fmla="*/ 131085648 h 66"/>
                  <a:gd name="T4" fmla="*/ 27286932 w 74"/>
                  <a:gd name="T5" fmla="*/ 144461634 h 66"/>
                  <a:gd name="T6" fmla="*/ 40929573 w 74"/>
                  <a:gd name="T7" fmla="*/ 157837620 h 66"/>
                  <a:gd name="T8" fmla="*/ 54572213 w 74"/>
                  <a:gd name="T9" fmla="*/ 165863539 h 66"/>
                  <a:gd name="T10" fmla="*/ 68214853 w 74"/>
                  <a:gd name="T11" fmla="*/ 171213607 h 66"/>
                  <a:gd name="T12" fmla="*/ 133702500 w 74"/>
                  <a:gd name="T13" fmla="*/ 176563674 h 66"/>
                  <a:gd name="T14" fmla="*/ 141887424 w 74"/>
                  <a:gd name="T15" fmla="*/ 171213607 h 66"/>
                  <a:gd name="T16" fmla="*/ 160987781 w 74"/>
                  <a:gd name="T17" fmla="*/ 165863539 h 66"/>
                  <a:gd name="T18" fmla="*/ 174630421 w 74"/>
                  <a:gd name="T19" fmla="*/ 157837620 h 66"/>
                  <a:gd name="T20" fmla="*/ 188274713 w 74"/>
                  <a:gd name="T21" fmla="*/ 131085648 h 66"/>
                  <a:gd name="T22" fmla="*/ 193730778 w 74"/>
                  <a:gd name="T23" fmla="*/ 112357958 h 66"/>
                  <a:gd name="T24" fmla="*/ 201917354 w 74"/>
                  <a:gd name="T25" fmla="*/ 66879932 h 66"/>
                  <a:gd name="T26" fmla="*/ 193730778 w 74"/>
                  <a:gd name="T27" fmla="*/ 53503945 h 66"/>
                  <a:gd name="T28" fmla="*/ 188274713 w 74"/>
                  <a:gd name="T29" fmla="*/ 32102040 h 66"/>
                  <a:gd name="T30" fmla="*/ 182816996 w 74"/>
                  <a:gd name="T31" fmla="*/ 26751973 h 66"/>
                  <a:gd name="T32" fmla="*/ 174630421 w 74"/>
                  <a:gd name="T33" fmla="*/ 21401905 h 66"/>
                  <a:gd name="T34" fmla="*/ 155531716 w 74"/>
                  <a:gd name="T35" fmla="*/ 13375986 h 66"/>
                  <a:gd name="T36" fmla="*/ 133702500 w 74"/>
                  <a:gd name="T37" fmla="*/ 8025919 h 66"/>
                  <a:gd name="T38" fmla="*/ 68214853 w 74"/>
                  <a:gd name="T39" fmla="*/ 0 h 66"/>
                  <a:gd name="T40" fmla="*/ 46385638 w 74"/>
                  <a:gd name="T41" fmla="*/ 8025919 h 66"/>
                  <a:gd name="T42" fmla="*/ 40929573 w 74"/>
                  <a:gd name="T43" fmla="*/ 21401905 h 66"/>
                  <a:gd name="T44" fmla="*/ 27286932 w 74"/>
                  <a:gd name="T45" fmla="*/ 26751973 h 66"/>
                  <a:gd name="T46" fmla="*/ 19100357 w 74"/>
                  <a:gd name="T47" fmla="*/ 32102040 h 66"/>
                  <a:gd name="T48" fmla="*/ 13642640 w 74"/>
                  <a:gd name="T49" fmla="*/ 45478027 h 66"/>
                  <a:gd name="T50" fmla="*/ 5457717 w 74"/>
                  <a:gd name="T51" fmla="*/ 58854013 h 66"/>
                  <a:gd name="T52" fmla="*/ 0 w 74"/>
                  <a:gd name="T53" fmla="*/ 85605986 h 66"/>
                  <a:gd name="T54" fmla="*/ 13642640 w 74"/>
                  <a:gd name="T55" fmla="*/ 66879932 h 66"/>
                  <a:gd name="T56" fmla="*/ 19100357 w 74"/>
                  <a:gd name="T57" fmla="*/ 53503945 h 66"/>
                  <a:gd name="T58" fmla="*/ 32742997 w 74"/>
                  <a:gd name="T59" fmla="*/ 45478027 h 66"/>
                  <a:gd name="T60" fmla="*/ 40929573 w 74"/>
                  <a:gd name="T61" fmla="*/ 40127959 h 66"/>
                  <a:gd name="T62" fmla="*/ 46385638 w 74"/>
                  <a:gd name="T63" fmla="*/ 26751973 h 66"/>
                  <a:gd name="T64" fmla="*/ 60029930 w 74"/>
                  <a:gd name="T65" fmla="*/ 21401905 h 66"/>
                  <a:gd name="T66" fmla="*/ 81859146 w 74"/>
                  <a:gd name="T67" fmla="*/ 13375986 h 66"/>
                  <a:gd name="T68" fmla="*/ 120058208 w 74"/>
                  <a:gd name="T69" fmla="*/ 13375986 h 66"/>
                  <a:gd name="T70" fmla="*/ 141887424 w 74"/>
                  <a:gd name="T71" fmla="*/ 21401905 h 66"/>
                  <a:gd name="T72" fmla="*/ 155531716 w 74"/>
                  <a:gd name="T73" fmla="*/ 26751973 h 66"/>
                  <a:gd name="T74" fmla="*/ 160987781 w 74"/>
                  <a:gd name="T75" fmla="*/ 40127959 h 66"/>
                  <a:gd name="T76" fmla="*/ 169174356 w 74"/>
                  <a:gd name="T77" fmla="*/ 45478027 h 66"/>
                  <a:gd name="T78" fmla="*/ 182816996 w 74"/>
                  <a:gd name="T79" fmla="*/ 53503945 h 66"/>
                  <a:gd name="T80" fmla="*/ 188274713 w 74"/>
                  <a:gd name="T81" fmla="*/ 66879932 h 66"/>
                  <a:gd name="T82" fmla="*/ 188274713 w 74"/>
                  <a:gd name="T83" fmla="*/ 104333675 h 66"/>
                  <a:gd name="T84" fmla="*/ 182816996 w 74"/>
                  <a:gd name="T85" fmla="*/ 117709661 h 66"/>
                  <a:gd name="T86" fmla="*/ 174630421 w 74"/>
                  <a:gd name="T87" fmla="*/ 131085648 h 66"/>
                  <a:gd name="T88" fmla="*/ 147345141 w 74"/>
                  <a:gd name="T89" fmla="*/ 144461634 h 66"/>
                  <a:gd name="T90" fmla="*/ 141887424 w 74"/>
                  <a:gd name="T91" fmla="*/ 157837620 h 66"/>
                  <a:gd name="T92" fmla="*/ 120058208 w 74"/>
                  <a:gd name="T93" fmla="*/ 165863539 h 66"/>
                  <a:gd name="T94" fmla="*/ 81859146 w 74"/>
                  <a:gd name="T95" fmla="*/ 165863539 h 66"/>
                  <a:gd name="T96" fmla="*/ 60029930 w 74"/>
                  <a:gd name="T97" fmla="*/ 157837620 h 66"/>
                  <a:gd name="T98" fmla="*/ 54572213 w 74"/>
                  <a:gd name="T99" fmla="*/ 144461634 h 66"/>
                  <a:gd name="T100" fmla="*/ 27286932 w 74"/>
                  <a:gd name="T101" fmla="*/ 131085648 h 66"/>
                  <a:gd name="T102" fmla="*/ 19100357 w 74"/>
                  <a:gd name="T103" fmla="*/ 117709661 h 66"/>
                  <a:gd name="T104" fmla="*/ 13642640 w 74"/>
                  <a:gd name="T105" fmla="*/ 104333675 h 66"/>
                  <a:gd name="T106" fmla="*/ 0 w 74"/>
                  <a:gd name="T107" fmla="*/ 85605986 h 6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74" h="66">
                    <a:moveTo>
                      <a:pt x="0" y="32"/>
                    </a:moveTo>
                    <a:lnTo>
                      <a:pt x="0" y="39"/>
                    </a:lnTo>
                    <a:lnTo>
                      <a:pt x="2" y="42"/>
                    </a:lnTo>
                    <a:lnTo>
                      <a:pt x="2" y="49"/>
                    </a:lnTo>
                    <a:lnTo>
                      <a:pt x="5" y="49"/>
                    </a:lnTo>
                    <a:lnTo>
                      <a:pt x="10" y="54"/>
                    </a:lnTo>
                    <a:lnTo>
                      <a:pt x="10" y="59"/>
                    </a:lnTo>
                    <a:lnTo>
                      <a:pt x="15" y="59"/>
                    </a:lnTo>
                    <a:lnTo>
                      <a:pt x="15" y="62"/>
                    </a:lnTo>
                    <a:lnTo>
                      <a:pt x="20" y="62"/>
                    </a:lnTo>
                    <a:lnTo>
                      <a:pt x="22" y="64"/>
                    </a:lnTo>
                    <a:lnTo>
                      <a:pt x="25" y="64"/>
                    </a:lnTo>
                    <a:lnTo>
                      <a:pt x="25" y="66"/>
                    </a:lnTo>
                    <a:lnTo>
                      <a:pt x="49" y="66"/>
                    </a:lnTo>
                    <a:lnTo>
                      <a:pt x="49" y="64"/>
                    </a:lnTo>
                    <a:lnTo>
                      <a:pt x="52" y="64"/>
                    </a:lnTo>
                    <a:lnTo>
                      <a:pt x="54" y="62"/>
                    </a:lnTo>
                    <a:lnTo>
                      <a:pt x="59" y="62"/>
                    </a:lnTo>
                    <a:lnTo>
                      <a:pt x="59" y="59"/>
                    </a:lnTo>
                    <a:lnTo>
                      <a:pt x="64" y="59"/>
                    </a:lnTo>
                    <a:lnTo>
                      <a:pt x="64" y="54"/>
                    </a:lnTo>
                    <a:lnTo>
                      <a:pt x="69" y="49"/>
                    </a:lnTo>
                    <a:lnTo>
                      <a:pt x="71" y="49"/>
                    </a:lnTo>
                    <a:lnTo>
                      <a:pt x="71" y="42"/>
                    </a:lnTo>
                    <a:lnTo>
                      <a:pt x="74" y="39"/>
                    </a:lnTo>
                    <a:lnTo>
                      <a:pt x="74" y="25"/>
                    </a:lnTo>
                    <a:lnTo>
                      <a:pt x="71" y="22"/>
                    </a:lnTo>
                    <a:lnTo>
                      <a:pt x="71" y="20"/>
                    </a:lnTo>
                    <a:lnTo>
                      <a:pt x="69" y="17"/>
                    </a:lnTo>
                    <a:lnTo>
                      <a:pt x="69" y="12"/>
                    </a:lnTo>
                    <a:lnTo>
                      <a:pt x="67" y="12"/>
                    </a:lnTo>
                    <a:lnTo>
                      <a:pt x="67" y="10"/>
                    </a:lnTo>
                    <a:lnTo>
                      <a:pt x="64" y="10"/>
                    </a:lnTo>
                    <a:lnTo>
                      <a:pt x="64" y="8"/>
                    </a:lnTo>
                    <a:lnTo>
                      <a:pt x="59" y="8"/>
                    </a:lnTo>
                    <a:lnTo>
                      <a:pt x="57" y="5"/>
                    </a:lnTo>
                    <a:lnTo>
                      <a:pt x="57" y="3"/>
                    </a:lnTo>
                    <a:lnTo>
                      <a:pt x="49" y="3"/>
                    </a:lnTo>
                    <a:lnTo>
                      <a:pt x="49" y="0"/>
                    </a:lnTo>
                    <a:lnTo>
                      <a:pt x="25" y="0"/>
                    </a:lnTo>
                    <a:lnTo>
                      <a:pt x="25" y="3"/>
                    </a:lnTo>
                    <a:lnTo>
                      <a:pt x="17" y="3"/>
                    </a:lnTo>
                    <a:lnTo>
                      <a:pt x="17" y="5"/>
                    </a:lnTo>
                    <a:lnTo>
                      <a:pt x="15" y="8"/>
                    </a:lnTo>
                    <a:lnTo>
                      <a:pt x="10" y="8"/>
                    </a:lnTo>
                    <a:lnTo>
                      <a:pt x="10" y="10"/>
                    </a:lnTo>
                    <a:lnTo>
                      <a:pt x="7" y="10"/>
                    </a:lnTo>
                    <a:lnTo>
                      <a:pt x="7" y="12"/>
                    </a:lnTo>
                    <a:lnTo>
                      <a:pt x="5" y="12"/>
                    </a:lnTo>
                    <a:lnTo>
                      <a:pt x="5" y="17"/>
                    </a:lnTo>
                    <a:lnTo>
                      <a:pt x="2" y="20"/>
                    </a:lnTo>
                    <a:lnTo>
                      <a:pt x="2" y="22"/>
                    </a:lnTo>
                    <a:lnTo>
                      <a:pt x="0" y="25"/>
                    </a:lnTo>
                    <a:lnTo>
                      <a:pt x="0" y="32"/>
                    </a:lnTo>
                    <a:lnTo>
                      <a:pt x="5" y="32"/>
                    </a:lnTo>
                    <a:lnTo>
                      <a:pt x="5" y="25"/>
                    </a:lnTo>
                    <a:lnTo>
                      <a:pt x="7" y="22"/>
                    </a:lnTo>
                    <a:lnTo>
                      <a:pt x="7" y="20"/>
                    </a:lnTo>
                    <a:lnTo>
                      <a:pt x="10" y="17"/>
                    </a:lnTo>
                    <a:lnTo>
                      <a:pt x="12" y="17"/>
                    </a:lnTo>
                    <a:lnTo>
                      <a:pt x="12" y="15"/>
                    </a:lnTo>
                    <a:lnTo>
                      <a:pt x="15" y="15"/>
                    </a:lnTo>
                    <a:lnTo>
                      <a:pt x="15" y="12"/>
                    </a:lnTo>
                    <a:lnTo>
                      <a:pt x="17" y="10"/>
                    </a:lnTo>
                    <a:lnTo>
                      <a:pt x="22" y="10"/>
                    </a:lnTo>
                    <a:lnTo>
                      <a:pt x="22" y="8"/>
                    </a:lnTo>
                    <a:lnTo>
                      <a:pt x="30" y="8"/>
                    </a:lnTo>
                    <a:lnTo>
                      <a:pt x="30" y="5"/>
                    </a:lnTo>
                    <a:lnTo>
                      <a:pt x="37" y="5"/>
                    </a:lnTo>
                    <a:lnTo>
                      <a:pt x="44" y="5"/>
                    </a:lnTo>
                    <a:lnTo>
                      <a:pt x="44" y="8"/>
                    </a:lnTo>
                    <a:lnTo>
                      <a:pt x="52" y="8"/>
                    </a:lnTo>
                    <a:lnTo>
                      <a:pt x="52" y="10"/>
                    </a:lnTo>
                    <a:lnTo>
                      <a:pt x="57" y="10"/>
                    </a:lnTo>
                    <a:lnTo>
                      <a:pt x="59" y="12"/>
                    </a:lnTo>
                    <a:lnTo>
                      <a:pt x="59" y="15"/>
                    </a:lnTo>
                    <a:lnTo>
                      <a:pt x="62" y="15"/>
                    </a:lnTo>
                    <a:lnTo>
                      <a:pt x="62" y="17"/>
                    </a:lnTo>
                    <a:lnTo>
                      <a:pt x="64" y="17"/>
                    </a:lnTo>
                    <a:lnTo>
                      <a:pt x="67" y="20"/>
                    </a:lnTo>
                    <a:lnTo>
                      <a:pt x="67" y="22"/>
                    </a:lnTo>
                    <a:lnTo>
                      <a:pt x="69" y="25"/>
                    </a:lnTo>
                    <a:lnTo>
                      <a:pt x="69" y="32"/>
                    </a:lnTo>
                    <a:lnTo>
                      <a:pt x="69" y="39"/>
                    </a:lnTo>
                    <a:lnTo>
                      <a:pt x="67" y="42"/>
                    </a:lnTo>
                    <a:lnTo>
                      <a:pt x="67" y="44"/>
                    </a:lnTo>
                    <a:lnTo>
                      <a:pt x="64" y="44"/>
                    </a:lnTo>
                    <a:lnTo>
                      <a:pt x="64" y="49"/>
                    </a:lnTo>
                    <a:lnTo>
                      <a:pt x="59" y="54"/>
                    </a:lnTo>
                    <a:lnTo>
                      <a:pt x="54" y="54"/>
                    </a:lnTo>
                    <a:lnTo>
                      <a:pt x="54" y="57"/>
                    </a:lnTo>
                    <a:lnTo>
                      <a:pt x="52" y="59"/>
                    </a:lnTo>
                    <a:lnTo>
                      <a:pt x="44" y="59"/>
                    </a:lnTo>
                    <a:lnTo>
                      <a:pt x="44" y="62"/>
                    </a:lnTo>
                    <a:lnTo>
                      <a:pt x="37" y="62"/>
                    </a:lnTo>
                    <a:lnTo>
                      <a:pt x="30" y="62"/>
                    </a:lnTo>
                    <a:lnTo>
                      <a:pt x="30" y="59"/>
                    </a:lnTo>
                    <a:lnTo>
                      <a:pt x="22" y="59"/>
                    </a:lnTo>
                    <a:lnTo>
                      <a:pt x="20" y="57"/>
                    </a:lnTo>
                    <a:lnTo>
                      <a:pt x="20" y="54"/>
                    </a:lnTo>
                    <a:lnTo>
                      <a:pt x="15" y="54"/>
                    </a:lnTo>
                    <a:lnTo>
                      <a:pt x="10" y="49"/>
                    </a:lnTo>
                    <a:lnTo>
                      <a:pt x="10" y="44"/>
                    </a:lnTo>
                    <a:lnTo>
                      <a:pt x="7" y="44"/>
                    </a:lnTo>
                    <a:lnTo>
                      <a:pt x="7" y="42"/>
                    </a:lnTo>
                    <a:lnTo>
                      <a:pt x="5" y="39"/>
                    </a:lnTo>
                    <a:lnTo>
                      <a:pt x="5" y="32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26" name="Oval 38"/>
              <p:cNvSpPr>
                <a:spLocks noChangeArrowheads="1"/>
              </p:cNvSpPr>
              <p:nvPr/>
            </p:nvSpPr>
            <p:spPr bwMode="auto">
              <a:xfrm>
                <a:off x="8632441" y="2214564"/>
                <a:ext cx="77787" cy="6667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27" name="Oval 39"/>
              <p:cNvSpPr>
                <a:spLocks noChangeArrowheads="1"/>
              </p:cNvSpPr>
              <p:nvPr/>
            </p:nvSpPr>
            <p:spPr bwMode="auto">
              <a:xfrm>
                <a:off x="8632441" y="2451101"/>
                <a:ext cx="77787" cy="68263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28" name="Rectangle 40"/>
              <p:cNvSpPr>
                <a:spLocks noChangeArrowheads="1"/>
              </p:cNvSpPr>
              <p:nvPr/>
            </p:nvSpPr>
            <p:spPr bwMode="auto">
              <a:xfrm>
                <a:off x="6428370" y="1583730"/>
                <a:ext cx="12824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000" b="0" dirty="0">
                    <a:solidFill>
                      <a:srgbClr val="000000"/>
                    </a:solidFill>
                    <a:latin typeface="+mn-lt"/>
                  </a:rPr>
                  <a:t>k</a:t>
                </a:r>
              </a:p>
            </p:txBody>
          </p:sp>
          <p:sp>
            <p:nvSpPr>
              <p:cNvPr id="37929" name="Oval 41"/>
              <p:cNvSpPr>
                <a:spLocks noChangeArrowheads="1"/>
              </p:cNvSpPr>
              <p:nvPr/>
            </p:nvSpPr>
            <p:spPr bwMode="auto">
              <a:xfrm>
                <a:off x="6659177" y="1976438"/>
                <a:ext cx="76200" cy="68262"/>
              </a:xfrm>
              <a:prstGeom prst="ellipse">
                <a:avLst/>
              </a:pr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30" name="Oval 42"/>
              <p:cNvSpPr>
                <a:spLocks noChangeArrowheads="1"/>
              </p:cNvSpPr>
              <p:nvPr/>
            </p:nvSpPr>
            <p:spPr bwMode="auto">
              <a:xfrm>
                <a:off x="6659177" y="2451101"/>
                <a:ext cx="76200" cy="68263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31" name="Line 43"/>
              <p:cNvSpPr>
                <a:spLocks noChangeShapeType="1"/>
              </p:cNvSpPr>
              <p:nvPr/>
            </p:nvSpPr>
            <p:spPr bwMode="auto">
              <a:xfrm flipH="1" flipV="1">
                <a:off x="6719502" y="1770064"/>
                <a:ext cx="1949450" cy="122237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32" name="Line 44"/>
              <p:cNvSpPr>
                <a:spLocks noChangeShapeType="1"/>
              </p:cNvSpPr>
              <p:nvPr/>
            </p:nvSpPr>
            <p:spPr bwMode="auto">
              <a:xfrm flipH="1" flipV="1">
                <a:off x="6694102" y="1298576"/>
                <a:ext cx="1974850" cy="593725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934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6939085" y="1985290"/>
                    <a:ext cx="1365374" cy="33246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  <m:r>
                            <a:rPr lang="de-DE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,</m:t>
                          </m:r>
                          <m:r>
                            <a:rPr lang="en-US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7934" name="Rectangle 4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939085" y="1985290"/>
                    <a:ext cx="1365374" cy="33246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4018" t="-1852" r="-5804" b="-27778"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7936" name="Oval 48"/>
              <p:cNvSpPr>
                <a:spLocks noChangeArrowheads="1"/>
              </p:cNvSpPr>
              <p:nvPr/>
            </p:nvSpPr>
            <p:spPr bwMode="auto">
              <a:xfrm>
                <a:off x="6659177" y="1736725"/>
                <a:ext cx="76200" cy="6985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37" name="Oval 49"/>
              <p:cNvSpPr>
                <a:spLocks noChangeArrowheads="1"/>
              </p:cNvSpPr>
              <p:nvPr/>
            </p:nvSpPr>
            <p:spPr bwMode="auto">
              <a:xfrm>
                <a:off x="6659177" y="2214564"/>
                <a:ext cx="76200" cy="6667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38" name="Oval 50"/>
              <p:cNvSpPr>
                <a:spLocks noChangeArrowheads="1"/>
              </p:cNvSpPr>
              <p:nvPr/>
            </p:nvSpPr>
            <p:spPr bwMode="auto">
              <a:xfrm>
                <a:off x="6659177" y="1500188"/>
                <a:ext cx="76200" cy="68262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39" name="Oval 51"/>
              <p:cNvSpPr>
                <a:spLocks noChangeArrowheads="1"/>
              </p:cNvSpPr>
              <p:nvPr/>
            </p:nvSpPr>
            <p:spPr bwMode="auto">
              <a:xfrm>
                <a:off x="6659177" y="1262063"/>
                <a:ext cx="76200" cy="69850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0" name="Line 52"/>
              <p:cNvSpPr>
                <a:spLocks noChangeShapeType="1"/>
              </p:cNvSpPr>
              <p:nvPr/>
            </p:nvSpPr>
            <p:spPr bwMode="auto">
              <a:xfrm>
                <a:off x="6735378" y="1311275"/>
                <a:ext cx="733425" cy="217488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1" name="Freeform 53"/>
              <p:cNvSpPr>
                <a:spLocks/>
              </p:cNvSpPr>
              <p:nvPr/>
            </p:nvSpPr>
            <p:spPr bwMode="auto">
              <a:xfrm>
                <a:off x="7297352" y="1414464"/>
                <a:ext cx="171450" cy="147637"/>
              </a:xfrm>
              <a:custGeom>
                <a:avLst/>
                <a:gdLst>
                  <a:gd name="T0" fmla="*/ 73378951 w 104"/>
                  <a:gd name="T1" fmla="*/ 0 h 89"/>
                  <a:gd name="T2" fmla="*/ 282645216 w 104"/>
                  <a:gd name="T3" fmla="*/ 189871135 h 89"/>
                  <a:gd name="T4" fmla="*/ 0 w 104"/>
                  <a:gd name="T5" fmla="*/ 244906559 h 89"/>
                  <a:gd name="T6" fmla="*/ 163063787 w 104"/>
                  <a:gd name="T7" fmla="*/ 156850212 h 89"/>
                  <a:gd name="T8" fmla="*/ 73378951 w 104"/>
                  <a:gd name="T9" fmla="*/ 0 h 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4" h="89">
                    <a:moveTo>
                      <a:pt x="27" y="0"/>
                    </a:moveTo>
                    <a:lnTo>
                      <a:pt x="104" y="69"/>
                    </a:lnTo>
                    <a:lnTo>
                      <a:pt x="0" y="89"/>
                    </a:lnTo>
                    <a:lnTo>
                      <a:pt x="60" y="57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000FF"/>
              </a:solidFill>
              <a:ln w="0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2" name="Line 54"/>
              <p:cNvSpPr>
                <a:spLocks noChangeShapeType="1"/>
              </p:cNvSpPr>
              <p:nvPr/>
            </p:nvSpPr>
            <p:spPr bwMode="auto">
              <a:xfrm>
                <a:off x="6722678" y="1770064"/>
                <a:ext cx="722313" cy="47625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3" name="Freeform 55"/>
              <p:cNvSpPr>
                <a:spLocks/>
              </p:cNvSpPr>
              <p:nvPr/>
            </p:nvSpPr>
            <p:spPr bwMode="auto">
              <a:xfrm>
                <a:off x="7289416" y="1733551"/>
                <a:ext cx="155575" cy="150813"/>
              </a:xfrm>
              <a:custGeom>
                <a:avLst/>
                <a:gdLst>
                  <a:gd name="T0" fmla="*/ 13695565 w 94"/>
                  <a:gd name="T1" fmla="*/ 0 h 91"/>
                  <a:gd name="T2" fmla="*/ 257484900 w 94"/>
                  <a:gd name="T3" fmla="*/ 140077103 h 91"/>
                  <a:gd name="T4" fmla="*/ 0 w 94"/>
                  <a:gd name="T5" fmla="*/ 249940230 h 91"/>
                  <a:gd name="T6" fmla="*/ 136960617 w 94"/>
                  <a:gd name="T7" fmla="*/ 134583201 h 91"/>
                  <a:gd name="T8" fmla="*/ 13695565 w 94"/>
                  <a:gd name="T9" fmla="*/ 0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4" h="91">
                    <a:moveTo>
                      <a:pt x="5" y="0"/>
                    </a:moveTo>
                    <a:lnTo>
                      <a:pt x="94" y="51"/>
                    </a:lnTo>
                    <a:lnTo>
                      <a:pt x="0" y="91"/>
                    </a:lnTo>
                    <a:lnTo>
                      <a:pt x="50" y="4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FF"/>
              </a:solidFill>
              <a:ln w="0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6" name="Line 58"/>
              <p:cNvSpPr>
                <a:spLocks noChangeShapeType="1"/>
              </p:cNvSpPr>
              <p:nvPr/>
            </p:nvSpPr>
            <p:spPr bwMode="auto">
              <a:xfrm flipH="1">
                <a:off x="8702290" y="1503364"/>
                <a:ext cx="182562" cy="31432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947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9091992" y="2557918"/>
                    <a:ext cx="1206741" cy="33246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,</m:t>
                          </m:r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37947" name="Rectangle 5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9091992" y="2557918"/>
                    <a:ext cx="1206741" cy="33246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4040" t="-1852" r="-6566" b="-27778"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7992" name="Rectangle 104"/>
              <p:cNvSpPr>
                <a:spLocks noChangeArrowheads="1"/>
              </p:cNvSpPr>
              <p:nvPr/>
            </p:nvSpPr>
            <p:spPr bwMode="auto">
              <a:xfrm>
                <a:off x="6594090" y="3269752"/>
                <a:ext cx="1044966" cy="6155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000" b="0" dirty="0">
                    <a:solidFill>
                      <a:srgbClr val="000000"/>
                    </a:solidFill>
                    <a:latin typeface="+mn-lt"/>
                  </a:rPr>
                  <a:t>reaching </a:t>
                </a:r>
                <a:br>
                  <a:rPr lang="en-US" sz="2000" b="0" dirty="0">
                    <a:solidFill>
                      <a:srgbClr val="000000"/>
                    </a:solidFill>
                    <a:latin typeface="+mn-lt"/>
                  </a:rPr>
                </a:br>
                <a:r>
                  <a:rPr lang="en-US" sz="2000" b="0" dirty="0">
                    <a:solidFill>
                      <a:srgbClr val="000000"/>
                    </a:solidFill>
                    <a:latin typeface="+mn-lt"/>
                  </a:rPr>
                  <a:t>state j</a:t>
                </a:r>
                <a:endParaRPr lang="en-US" sz="2000" dirty="0">
                  <a:latin typeface="+mn-lt"/>
                </a:endParaRPr>
              </a:p>
            </p:txBody>
          </p:sp>
          <p:sp>
            <p:nvSpPr>
              <p:cNvPr id="37995" name="Rectangle 107"/>
              <p:cNvSpPr>
                <a:spLocks noChangeArrowheads="1"/>
              </p:cNvSpPr>
              <p:nvPr/>
            </p:nvSpPr>
            <p:spPr bwMode="auto">
              <a:xfrm>
                <a:off x="9827826" y="3269752"/>
                <a:ext cx="880049" cy="6155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000" b="0" dirty="0">
                    <a:solidFill>
                      <a:srgbClr val="000000"/>
                    </a:solidFill>
                    <a:latin typeface="+mn-lt"/>
                  </a:rPr>
                  <a:t>leaving </a:t>
                </a:r>
                <a:br>
                  <a:rPr lang="en-US" sz="2000" b="0" dirty="0">
                    <a:solidFill>
                      <a:srgbClr val="000000"/>
                    </a:solidFill>
                    <a:latin typeface="+mn-lt"/>
                  </a:rPr>
                </a:br>
                <a:r>
                  <a:rPr lang="en-US" sz="2000" b="0" dirty="0">
                    <a:solidFill>
                      <a:srgbClr val="000000"/>
                    </a:solidFill>
                    <a:latin typeface="+mn-lt"/>
                  </a:rPr>
                  <a:t>state j</a:t>
                </a:r>
                <a:endParaRPr lang="en-US" sz="2000" dirty="0">
                  <a:latin typeface="+mn-lt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998" name="Rectangle 110"/>
                  <p:cNvSpPr>
                    <a:spLocks noChangeArrowheads="1"/>
                  </p:cNvSpPr>
                  <p:nvPr/>
                </p:nvSpPr>
                <p:spPr bwMode="auto">
                  <a:xfrm>
                    <a:off x="8473690" y="3279277"/>
                    <a:ext cx="712503" cy="3077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r>
                      <a:rPr lang="en-US" sz="2000" b="0" dirty="0">
                        <a:solidFill>
                          <a:srgbClr val="000000"/>
                        </a:solidFill>
                        <a:latin typeface="+mn-lt"/>
                      </a:rPr>
                      <a:t>state </a:t>
                    </a:r>
                    <a14:m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a14:m>
                    <a:endParaRPr lang="en-US" sz="2000" dirty="0"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37998" name="Rectangle 1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8473690" y="3279277"/>
                    <a:ext cx="712503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21368" t="-24000" r="-14530" b="-52000"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840398D7-696E-433B-9120-30F8034BFC32}"/>
                  </a:ext>
                </a:extLst>
              </p:cNvPr>
              <p:cNvSpPr/>
              <p:nvPr/>
            </p:nvSpPr>
            <p:spPr bwMode="auto">
              <a:xfrm>
                <a:off x="9186193" y="1488282"/>
                <a:ext cx="77787" cy="1027906"/>
              </a:xfrm>
              <a:prstGeom prst="ellipse">
                <a:avLst/>
              </a:prstGeom>
              <a:noFill/>
              <a:ln w="12700" cap="flat" cmpd="sng" algn="ctr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373BCAB4-B181-41BD-A11F-ADFB8667C38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82948" y="5286223"/>
            <a:ext cx="4212792" cy="1475910"/>
          </a:xfrm>
          <a:prstGeom prst="rect">
            <a:avLst/>
          </a:prstGeom>
        </p:spPr>
      </p:pic>
      <p:graphicFrame>
        <p:nvGraphicFramePr>
          <p:cNvPr id="125" name="Object 34">
            <a:extLst>
              <a:ext uri="{FF2B5EF4-FFF2-40B4-BE49-F238E27FC236}">
                <a16:creationId xmlns:a16="http://schemas.microsoft.com/office/drawing/2014/main" id="{195F3F6F-075D-40D4-B91D-D33ACDFC8F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0771774"/>
              </p:ext>
            </p:extLst>
          </p:nvPr>
        </p:nvGraphicFramePr>
        <p:xfrm>
          <a:off x="954660" y="5320104"/>
          <a:ext cx="4443412" cy="69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1" name="Equation" r:id="rId15" imgW="2616120" imgH="406080" progId="Equation.DSMT4">
                  <p:embed/>
                </p:oleObj>
              </mc:Choice>
              <mc:Fallback>
                <p:oleObj name="Equation" r:id="rId15" imgW="2616120" imgH="406080" progId="Equation.DSMT4">
                  <p:embed/>
                  <p:pic>
                    <p:nvPicPr>
                      <p:cNvPr id="35866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4660" y="5320104"/>
                        <a:ext cx="4443412" cy="696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" name="AutoShape 26">
            <a:extLst>
              <a:ext uri="{FF2B5EF4-FFF2-40B4-BE49-F238E27FC236}">
                <a16:creationId xmlns:a16="http://schemas.microsoft.com/office/drawing/2014/main" id="{3FE86E15-B500-4F57-9368-58749060A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1356" y="5454651"/>
            <a:ext cx="442912" cy="303212"/>
          </a:xfrm>
          <a:prstGeom prst="rightArrow">
            <a:avLst>
              <a:gd name="adj1" fmla="val 50000"/>
              <a:gd name="adj2" fmla="val 36518"/>
            </a:avLst>
          </a:prstGeom>
          <a:solidFill>
            <a:srgbClr val="DDDDDD"/>
          </a:solidFill>
          <a:ln w="9525">
            <a:solidFill>
              <a:srgbClr val="777777"/>
            </a:solidFill>
            <a:miter lim="800000"/>
            <a:headEnd type="none" w="sm" len="sm"/>
            <a:tailEnd type="none" w="sm" len="med"/>
          </a:ln>
          <a:effectLst/>
        </p:spPr>
        <p:txBody>
          <a:bodyPr wrap="none" anchor="ctr"/>
          <a:lstStyle/>
          <a:p>
            <a:endParaRPr lang="de-DE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38005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6" grpId="0"/>
      <p:bldP spid="1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1743554" y="1722733"/>
            <a:ext cx="941388" cy="682625"/>
          </a:xfrm>
          <a:prstGeom prst="rect">
            <a:avLst/>
          </a:prstGeom>
          <a:solidFill>
            <a:srgbClr val="FFCCCC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3416779" y="1748133"/>
            <a:ext cx="1352550" cy="682625"/>
          </a:xfrm>
          <a:prstGeom prst="rect">
            <a:avLst/>
          </a:prstGeom>
          <a:solidFill>
            <a:srgbClr val="CCECFF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u="none" strike="noStrike" baseline="0" noProof="0" dirty="0">
                <a:solidFill>
                  <a:schemeClr val="accent5"/>
                </a:solidFill>
                <a:latin typeface="+mn-lt"/>
              </a:rPr>
              <a:t>Principle of Maintaining Statistical Equilibrium</a:t>
            </a:r>
            <a:endParaRPr lang="en-US" sz="2800" b="0" i="0" u="none" strike="noStrike" baseline="0" noProof="0" dirty="0">
              <a:latin typeface="+mn-lt"/>
            </a:endParaRP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68B8D918-71B5-4431-A6E8-4A51CBB5D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4680698"/>
            <a:ext cx="10668000" cy="1796302"/>
          </a:xfrm>
        </p:spPr>
        <p:txBody>
          <a:bodyPr>
            <a:normAutofit/>
          </a:bodyPr>
          <a:lstStyle/>
          <a:p>
            <a:r>
              <a:rPr lang="en-US" sz="2000" b="1" u="none" strike="noStrike" baseline="0" noProof="0" dirty="0">
                <a:solidFill>
                  <a:schemeClr val="accent5"/>
                </a:solidFill>
                <a:latin typeface="+mn-lt"/>
              </a:rPr>
              <a:t>Principle of maintaining statistical equilibrium</a:t>
            </a:r>
            <a:endParaRPr lang="en-US" sz="2000" b="0" i="0" u="none" strike="noStrike" baseline="0" noProof="0" dirty="0">
              <a:latin typeface="+mn-lt"/>
            </a:endParaRPr>
          </a:p>
          <a:p>
            <a:pPr lvl="1"/>
            <a:r>
              <a:rPr lang="en-US" b="0" i="0" u="none" strike="noStrike" baseline="0" noProof="0" dirty="0">
                <a:latin typeface="+mn-lt"/>
              </a:rPr>
              <a:t>Stationary system: flows of weighted probability densities for reaching and leaving a state must be in equilibrium, i.e., they are the same</a:t>
            </a:r>
          </a:p>
          <a:p>
            <a:pPr lvl="1"/>
            <a:r>
              <a:rPr lang="en-US" b="0" i="0" u="none" strike="noStrike" baseline="0" noProof="0" dirty="0">
                <a:latin typeface="+mn-lt"/>
              </a:rPr>
              <a:t>state probability no longer changes in time </a:t>
            </a:r>
          </a:p>
          <a:p>
            <a:endParaRPr lang="en-US" noProof="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B54D30B-99AB-4BB4-ABC1-3E9B487BAC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25</a:t>
            </a:fld>
            <a:endParaRPr lang="en-GB"/>
          </a:p>
        </p:txBody>
      </p:sp>
      <p:sp>
        <p:nvSpPr>
          <p:cNvPr id="39942" name="Rectangle 6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39946" name="Rectangle 10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39950" name="Rectangle 14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39951" name="Rectangle 15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graphicFrame>
        <p:nvGraphicFramePr>
          <p:cNvPr id="39953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4587612"/>
              </p:ext>
            </p:extLst>
          </p:nvPr>
        </p:nvGraphicFramePr>
        <p:xfrm>
          <a:off x="1794355" y="1152821"/>
          <a:ext cx="3114675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10" name="Formel" r:id="rId5" imgW="1930400" imgH="838200" progId="Equation.3">
                  <p:embed/>
                </p:oleObj>
              </mc:Choice>
              <mc:Fallback>
                <p:oleObj name="Formel" r:id="rId5" imgW="1930400" imgH="838200" progId="Equation.3">
                  <p:embed/>
                  <p:pic>
                    <p:nvPicPr>
                      <p:cNvPr id="39953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4355" y="1152821"/>
                        <a:ext cx="3114675" cy="1343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8679" name="Group 26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7065339"/>
                  </p:ext>
                </p:extLst>
              </p:nvPr>
            </p:nvGraphicFramePr>
            <p:xfrm>
              <a:off x="1679574" y="3148307"/>
              <a:ext cx="1825626" cy="1005840"/>
            </p:xfrm>
            <a:graphic>
              <a:graphicData uri="http://schemas.openxmlformats.org/drawingml/2006/table">
                <a:tbl>
                  <a:tblPr/>
                  <a:tblGrid>
                    <a:gridCol w="182562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de-DE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rate </a:t>
                          </a:r>
                          <a:r>
                            <a:rPr kumimoji="0" lang="de-DE" sz="2000" b="0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for</a:t>
                          </a:r>
                          <a:r>
                            <a:rPr kumimoji="0" lang="de-DE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 </a:t>
                          </a:r>
                          <a:r>
                            <a:rPr kumimoji="0" lang="de-DE" sz="2000" b="0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leaving</a:t>
                          </a:r>
                          <a:r>
                            <a:rPr kumimoji="0" lang="de-DE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 </a:t>
                          </a:r>
                          <a:br>
                            <a:rPr kumimoji="0" lang="de-DE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</a:br>
                          <a:r>
                            <a:rPr kumimoji="0" lang="de-DE" sz="2000" b="0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state</a:t>
                          </a:r>
                          <a:r>
                            <a:rPr kumimoji="0" lang="de-DE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kumimoji="0" lang="de-DE" sz="20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rgbClr val="4D4D4D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oMath>
                          </a14:m>
                          <a:endParaRPr kumimoji="0" lang="de-DE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4D4D4D"/>
                            </a:solidFill>
                            <a:effectLst/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horzOverflow="overflow">
                        <a:lnL cap="flat">
                          <a:noFill/>
                        </a:lnL>
                        <a:lnR cap="flat">
                          <a:noFill/>
                        </a:lnR>
                        <a:lnT cap="flat">
                          <a:noFill/>
                        </a:lnT>
                        <a:lnB cap="flat"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8679" name="Group 26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7065339"/>
                  </p:ext>
                </p:extLst>
              </p:nvPr>
            </p:nvGraphicFramePr>
            <p:xfrm>
              <a:off x="1679574" y="3148307"/>
              <a:ext cx="1825626" cy="1005840"/>
            </p:xfrm>
            <a:graphic>
              <a:graphicData uri="http://schemas.openxmlformats.org/drawingml/2006/table">
                <a:tbl>
                  <a:tblPr/>
                  <a:tblGrid>
                    <a:gridCol w="182562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05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horzOverflow="overflow">
                        <a:lnL cap="flat">
                          <a:noFill/>
                        </a:lnL>
                        <a:lnR cap="flat">
                          <a:noFill/>
                        </a:lnR>
                        <a:lnT cap="flat">
                          <a:noFill/>
                        </a:lnT>
                        <a:lnB cap="flat"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7"/>
                          <a:stretch>
                            <a:fillRect l="-3333" t="-2410" b="-108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8676" name="Group 26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8031444"/>
                  </p:ext>
                </p:extLst>
              </p:nvPr>
            </p:nvGraphicFramePr>
            <p:xfrm>
              <a:off x="3372330" y="3154657"/>
              <a:ext cx="1826416" cy="1005840"/>
            </p:xfrm>
            <a:graphic>
              <a:graphicData uri="http://schemas.openxmlformats.org/drawingml/2006/table">
                <a:tbl>
                  <a:tblPr/>
                  <a:tblGrid>
                    <a:gridCol w="18264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de-DE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rate </a:t>
                          </a:r>
                          <a:r>
                            <a:rPr kumimoji="0" lang="de-DE" sz="2000" b="0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for</a:t>
                          </a:r>
                          <a:r>
                            <a:rPr kumimoji="0" lang="de-DE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 </a:t>
                          </a:r>
                          <a:r>
                            <a:rPr kumimoji="0" lang="de-DE" sz="2000" b="0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reaching</a:t>
                          </a:r>
                          <a:r>
                            <a:rPr kumimoji="0" lang="de-DE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 </a:t>
                          </a:r>
                          <a:br>
                            <a:rPr kumimoji="0" lang="de-DE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</a:br>
                          <a:r>
                            <a:rPr kumimoji="0" lang="de-DE" sz="2000" b="0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state</a:t>
                          </a:r>
                          <a:r>
                            <a:rPr kumimoji="0" lang="de-DE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0" lang="de-DE" sz="20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rgbClr val="4D4D4D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oMath>
                          </a14:m>
                          <a:endParaRPr kumimoji="0" lang="de-DE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4D4D4D"/>
                            </a:solidFill>
                            <a:effectLst/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horzOverflow="overflow">
                        <a:lnL cap="flat">
                          <a:noFill/>
                        </a:lnL>
                        <a:lnR cap="flat">
                          <a:noFill/>
                        </a:lnR>
                        <a:lnT cap="flat">
                          <a:noFill/>
                        </a:lnT>
                        <a:lnB cap="flat"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8676" name="Group 26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8031444"/>
                  </p:ext>
                </p:extLst>
              </p:nvPr>
            </p:nvGraphicFramePr>
            <p:xfrm>
              <a:off x="3372330" y="3154657"/>
              <a:ext cx="1826416" cy="1005840"/>
            </p:xfrm>
            <a:graphic>
              <a:graphicData uri="http://schemas.openxmlformats.org/drawingml/2006/table">
                <a:tbl>
                  <a:tblPr/>
                  <a:tblGrid>
                    <a:gridCol w="18264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05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horzOverflow="overflow">
                        <a:lnL cap="flat">
                          <a:noFill/>
                        </a:lnL>
                        <a:lnR cap="flat">
                          <a:noFill/>
                        </a:lnR>
                        <a:lnT cap="flat">
                          <a:noFill/>
                        </a:lnT>
                        <a:lnB cap="flat"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8"/>
                          <a:stretch>
                            <a:fillRect l="-3333" t="-2410" b="-108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88558" name="Group 1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817233"/>
              </p:ext>
            </p:extLst>
          </p:nvPr>
        </p:nvGraphicFramePr>
        <p:xfrm>
          <a:off x="2852932" y="3527720"/>
          <a:ext cx="303212" cy="396240"/>
        </p:xfrm>
        <a:graphic>
          <a:graphicData uri="http://schemas.openxmlformats.org/drawingml/2006/table">
            <a:tbl>
              <a:tblPr/>
              <a:tblGrid>
                <a:gridCol w="303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endParaRPr kumimoji="0" lang="de-DE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9960" name="AutoShape 138"/>
          <p:cNvSpPr>
            <a:spLocks noChangeArrowheads="1"/>
          </p:cNvSpPr>
          <p:nvPr/>
        </p:nvSpPr>
        <p:spPr bwMode="auto">
          <a:xfrm>
            <a:off x="3818418" y="2699045"/>
            <a:ext cx="204787" cy="334962"/>
          </a:xfrm>
          <a:prstGeom prst="upArrow">
            <a:avLst>
              <a:gd name="adj1" fmla="val 50000"/>
              <a:gd name="adj2" fmla="val 40892"/>
            </a:avLst>
          </a:prstGeom>
          <a:solidFill>
            <a:srgbClr val="6666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9961" name="AutoShape 139"/>
          <p:cNvSpPr>
            <a:spLocks noChangeArrowheads="1"/>
          </p:cNvSpPr>
          <p:nvPr/>
        </p:nvSpPr>
        <p:spPr bwMode="auto">
          <a:xfrm>
            <a:off x="2083279" y="2695870"/>
            <a:ext cx="204788" cy="334962"/>
          </a:xfrm>
          <a:prstGeom prst="upArrow">
            <a:avLst>
              <a:gd name="adj1" fmla="val 50000"/>
              <a:gd name="adj2" fmla="val 40891"/>
            </a:avLst>
          </a:prstGeom>
          <a:solidFill>
            <a:srgbClr val="FF505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de-DE"/>
          </a:p>
        </p:txBody>
      </p:sp>
      <p:pic>
        <p:nvPicPr>
          <p:cNvPr id="184" name="Grafik 183">
            <a:extLst>
              <a:ext uri="{FF2B5EF4-FFF2-40B4-BE49-F238E27FC236}">
                <a16:creationId xmlns:a16="http://schemas.microsoft.com/office/drawing/2014/main" id="{DB1B9F69-F864-4FC0-AD49-31F339C274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7555" y="901567"/>
            <a:ext cx="4085096" cy="3923568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071852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Stationary Equation System: Matrix Notation</a:t>
            </a:r>
          </a:p>
        </p:txBody>
      </p:sp>
      <p:sp>
        <p:nvSpPr>
          <p:cNvPr id="43027" name="Rectangle 20"/>
          <p:cNvSpPr>
            <a:spLocks noGrp="1" noChangeArrowheads="1"/>
          </p:cNvSpPr>
          <p:nvPr>
            <p:ph idx="1"/>
          </p:nvPr>
        </p:nvSpPr>
        <p:spPr>
          <a:xfrm>
            <a:off x="304800" y="4327368"/>
            <a:ext cx="10668000" cy="1692432"/>
          </a:xfrm>
        </p:spPr>
        <p:txBody>
          <a:bodyPr/>
          <a:lstStyle/>
          <a:p>
            <a:r>
              <a:rPr lang="en-US"/>
              <a:t>Stationary  state probability vector</a:t>
            </a:r>
          </a:p>
          <a:p>
            <a:endParaRPr lang="en-US"/>
          </a:p>
          <a:p>
            <a:r>
              <a:rPr lang="en-US" b="1">
                <a:solidFill>
                  <a:schemeClr val="accent5"/>
                </a:solidFill>
              </a:rPr>
              <a:t>State equation system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591A734-A929-4174-B201-9308108C9B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3014" name="Rectangle 6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3024" name="Rectangle 16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3025" name="Rectangle 18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3026" name="Rectangle 19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43038" name="Object 487"/>
          <p:cNvGraphicFramePr>
            <a:graphicFrameLocks noChangeAspect="1"/>
          </p:cNvGraphicFramePr>
          <p:nvPr/>
        </p:nvGraphicFramePr>
        <p:xfrm>
          <a:off x="4975225" y="4438651"/>
          <a:ext cx="2884488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54" name="Equation" r:id="rId5" imgW="1548728" imgH="190417" progId="">
                  <p:embed/>
                </p:oleObj>
              </mc:Choice>
              <mc:Fallback>
                <p:oleObj name="Equation" r:id="rId5" imgW="1548728" imgH="190417" progId="">
                  <p:embed/>
                  <p:pic>
                    <p:nvPicPr>
                      <p:cNvPr id="43038" name="Object 4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5225" y="4438651"/>
                        <a:ext cx="2884488" cy="354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39" name="Object 489"/>
          <p:cNvGraphicFramePr>
            <a:graphicFrameLocks noChangeAspect="1"/>
          </p:cNvGraphicFramePr>
          <p:nvPr/>
        </p:nvGraphicFramePr>
        <p:xfrm>
          <a:off x="5010150" y="5165726"/>
          <a:ext cx="132080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55" name="Equation" r:id="rId7" imgW="583693" imgH="177646" progId="">
                  <p:embed/>
                </p:oleObj>
              </mc:Choice>
              <mc:Fallback>
                <p:oleObj name="Equation" r:id="rId7" imgW="583693" imgH="177646" progId="">
                  <p:embed/>
                  <p:pic>
                    <p:nvPicPr>
                      <p:cNvPr id="43039" name="Object 4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0150" y="5165726"/>
                        <a:ext cx="1320800" cy="411163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41" name="Object 49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2821352"/>
              </p:ext>
            </p:extLst>
          </p:nvPr>
        </p:nvGraphicFramePr>
        <p:xfrm>
          <a:off x="7032625" y="4956175"/>
          <a:ext cx="2771775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56" name="Equation" r:id="rId9" imgW="1625400" imgH="469800" progId="Equation.DSMT4">
                  <p:embed/>
                </p:oleObj>
              </mc:Choice>
              <mc:Fallback>
                <p:oleObj name="Equation" r:id="rId9" imgW="1625400" imgH="469800" progId="Equation.DSMT4">
                  <p:embed/>
                  <p:pic>
                    <p:nvPicPr>
                      <p:cNvPr id="43041" name="Object 4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2625" y="4956175"/>
                        <a:ext cx="2771775" cy="798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39" name="Gruppieren 538">
            <a:extLst>
              <a:ext uri="{FF2B5EF4-FFF2-40B4-BE49-F238E27FC236}">
                <a16:creationId xmlns:a16="http://schemas.microsoft.com/office/drawing/2014/main" id="{E1D2FD17-6CA0-440B-AE21-DAD71B1F1A9F}"/>
              </a:ext>
            </a:extLst>
          </p:cNvPr>
          <p:cNvGrpSpPr/>
          <p:nvPr/>
        </p:nvGrpSpPr>
        <p:grpSpPr>
          <a:xfrm>
            <a:off x="7086600" y="762000"/>
            <a:ext cx="4572000" cy="3429000"/>
            <a:chOff x="7086600" y="762000"/>
            <a:chExt cx="4572000" cy="3429000"/>
          </a:xfrm>
        </p:grpSpPr>
        <p:sp>
          <p:nvSpPr>
            <p:cNvPr id="540" name="Rechteck 539">
              <a:extLst>
                <a:ext uri="{FF2B5EF4-FFF2-40B4-BE49-F238E27FC236}">
                  <a16:creationId xmlns:a16="http://schemas.microsoft.com/office/drawing/2014/main" id="{8C26ACD8-2C46-4843-BE1D-8018E6473ADB}"/>
                </a:ext>
              </a:extLst>
            </p:cNvPr>
            <p:cNvSpPr/>
            <p:nvPr/>
          </p:nvSpPr>
          <p:spPr bwMode="auto">
            <a:xfrm>
              <a:off x="7086600" y="762000"/>
              <a:ext cx="4572000" cy="3429000"/>
            </a:xfrm>
            <a:prstGeom prst="rect">
              <a:avLst/>
            </a:prstGeom>
            <a:solidFill>
              <a:srgbClr val="DEEBF7">
                <a:alpha val="50196"/>
              </a:srgbClr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b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541" name="Gruppieren 540">
              <a:extLst>
                <a:ext uri="{FF2B5EF4-FFF2-40B4-BE49-F238E27FC236}">
                  <a16:creationId xmlns:a16="http://schemas.microsoft.com/office/drawing/2014/main" id="{9BE41B77-944C-44DF-8037-4E7E785DF798}"/>
                </a:ext>
              </a:extLst>
            </p:cNvPr>
            <p:cNvGrpSpPr/>
            <p:nvPr/>
          </p:nvGrpSpPr>
          <p:grpSpPr>
            <a:xfrm>
              <a:off x="7239000" y="1038521"/>
              <a:ext cx="4279505" cy="2901054"/>
              <a:chOff x="6428370" y="984251"/>
              <a:chExt cx="4279505" cy="2901054"/>
            </a:xfrm>
          </p:grpSpPr>
          <p:sp>
            <p:nvSpPr>
              <p:cNvPr id="542" name="Freeform 12">
                <a:extLst>
                  <a:ext uri="{FF2B5EF4-FFF2-40B4-BE49-F238E27FC236}">
                    <a16:creationId xmlns:a16="http://schemas.microsoft.com/office/drawing/2014/main" id="{932F1C37-D693-4539-8061-75276D9B7C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8952" y="1054101"/>
                <a:ext cx="7938" cy="1674813"/>
              </a:xfrm>
              <a:custGeom>
                <a:avLst/>
                <a:gdLst>
                  <a:gd name="T0" fmla="*/ 12602369 w 5"/>
                  <a:gd name="T1" fmla="*/ 5402464 h 1019"/>
                  <a:gd name="T2" fmla="*/ 12602369 w 5"/>
                  <a:gd name="T3" fmla="*/ 0 h 1019"/>
                  <a:gd name="T4" fmla="*/ 0 w 5"/>
                  <a:gd name="T5" fmla="*/ 0 h 1019"/>
                  <a:gd name="T6" fmla="*/ 0 w 5"/>
                  <a:gd name="T7" fmla="*/ 2147483647 h 1019"/>
                  <a:gd name="T8" fmla="*/ 12602369 w 5"/>
                  <a:gd name="T9" fmla="*/ 2147483647 h 1019"/>
                  <a:gd name="T10" fmla="*/ 12602369 w 5"/>
                  <a:gd name="T11" fmla="*/ 2147483647 h 1019"/>
                  <a:gd name="T12" fmla="*/ 12602369 w 5"/>
                  <a:gd name="T13" fmla="*/ 5402464 h 101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" h="1019">
                    <a:moveTo>
                      <a:pt x="5" y="2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1019"/>
                    </a:lnTo>
                    <a:lnTo>
                      <a:pt x="5" y="1019"/>
                    </a:lnTo>
                    <a:lnTo>
                      <a:pt x="5" y="1017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0000"/>
              </a:solidFill>
              <a:ln w="9525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3" name="Freeform 13">
                <a:extLst>
                  <a:ext uri="{FF2B5EF4-FFF2-40B4-BE49-F238E27FC236}">
                    <a16:creationId xmlns:a16="http://schemas.microsoft.com/office/drawing/2014/main" id="{26046566-22C7-4751-9B95-02903BEAAB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6566" y="2722563"/>
                <a:ext cx="122237" cy="6350"/>
              </a:xfrm>
              <a:custGeom>
                <a:avLst/>
                <a:gdLst>
                  <a:gd name="T0" fmla="*/ 5457717 w 74"/>
                  <a:gd name="T1" fmla="*/ 0 h 4"/>
                  <a:gd name="T2" fmla="*/ 0 w 74"/>
                  <a:gd name="T3" fmla="*/ 0 h 4"/>
                  <a:gd name="T4" fmla="*/ 0 w 74"/>
                  <a:gd name="T5" fmla="*/ 10080625 h 4"/>
                  <a:gd name="T6" fmla="*/ 201917354 w 74"/>
                  <a:gd name="T7" fmla="*/ 10080625 h 4"/>
                  <a:gd name="T8" fmla="*/ 201917354 w 74"/>
                  <a:gd name="T9" fmla="*/ 0 h 4"/>
                  <a:gd name="T10" fmla="*/ 193730778 w 74"/>
                  <a:gd name="T11" fmla="*/ 0 h 4"/>
                  <a:gd name="T12" fmla="*/ 5457717 w 74"/>
                  <a:gd name="T13" fmla="*/ 0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4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74" y="4"/>
                    </a:lnTo>
                    <a:lnTo>
                      <a:pt x="74" y="0"/>
                    </a:lnTo>
                    <a:lnTo>
                      <a:pt x="71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4" name="Freeform 14">
                <a:extLst>
                  <a:ext uri="{FF2B5EF4-FFF2-40B4-BE49-F238E27FC236}">
                    <a16:creationId xmlns:a16="http://schemas.microsoft.com/office/drawing/2014/main" id="{637068FC-3511-4C2F-918C-455E97166E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6566" y="2484439"/>
                <a:ext cx="122237" cy="7937"/>
              </a:xfrm>
              <a:custGeom>
                <a:avLst/>
                <a:gdLst>
                  <a:gd name="T0" fmla="*/ 5457717 w 74"/>
                  <a:gd name="T1" fmla="*/ 0 h 5"/>
                  <a:gd name="T2" fmla="*/ 0 w 74"/>
                  <a:gd name="T3" fmla="*/ 0 h 5"/>
                  <a:gd name="T4" fmla="*/ 0 w 74"/>
                  <a:gd name="T5" fmla="*/ 12599194 h 5"/>
                  <a:gd name="T6" fmla="*/ 201917354 w 74"/>
                  <a:gd name="T7" fmla="*/ 12599194 h 5"/>
                  <a:gd name="T8" fmla="*/ 201917354 w 74"/>
                  <a:gd name="T9" fmla="*/ 0 h 5"/>
                  <a:gd name="T10" fmla="*/ 193730778 w 74"/>
                  <a:gd name="T11" fmla="*/ 0 h 5"/>
                  <a:gd name="T12" fmla="*/ 5457717 w 74"/>
                  <a:gd name="T13" fmla="*/ 0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4" h="5">
                    <a:moveTo>
                      <a:pt x="2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74" y="5"/>
                    </a:lnTo>
                    <a:lnTo>
                      <a:pt x="74" y="0"/>
                    </a:lnTo>
                    <a:lnTo>
                      <a:pt x="71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5" name="Freeform 15">
                <a:extLst>
                  <a:ext uri="{FF2B5EF4-FFF2-40B4-BE49-F238E27FC236}">
                    <a16:creationId xmlns:a16="http://schemas.microsoft.com/office/drawing/2014/main" id="{9E03F4DE-252A-4571-A854-30DA0939EB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6566" y="2244726"/>
                <a:ext cx="122237" cy="9525"/>
              </a:xfrm>
              <a:custGeom>
                <a:avLst/>
                <a:gdLst>
                  <a:gd name="T0" fmla="*/ 5457717 w 74"/>
                  <a:gd name="T1" fmla="*/ 0 h 5"/>
                  <a:gd name="T2" fmla="*/ 0 w 74"/>
                  <a:gd name="T3" fmla="*/ 0 h 5"/>
                  <a:gd name="T4" fmla="*/ 0 w 74"/>
                  <a:gd name="T5" fmla="*/ 18145125 h 5"/>
                  <a:gd name="T6" fmla="*/ 201917354 w 74"/>
                  <a:gd name="T7" fmla="*/ 18145125 h 5"/>
                  <a:gd name="T8" fmla="*/ 201917354 w 74"/>
                  <a:gd name="T9" fmla="*/ 0 h 5"/>
                  <a:gd name="T10" fmla="*/ 193730778 w 74"/>
                  <a:gd name="T11" fmla="*/ 0 h 5"/>
                  <a:gd name="T12" fmla="*/ 5457717 w 74"/>
                  <a:gd name="T13" fmla="*/ 0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4" h="5">
                    <a:moveTo>
                      <a:pt x="2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74" y="5"/>
                    </a:lnTo>
                    <a:lnTo>
                      <a:pt x="74" y="0"/>
                    </a:lnTo>
                    <a:lnTo>
                      <a:pt x="71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6" name="Freeform 16">
                <a:extLst>
                  <a:ext uri="{FF2B5EF4-FFF2-40B4-BE49-F238E27FC236}">
                    <a16:creationId xmlns:a16="http://schemas.microsoft.com/office/drawing/2014/main" id="{EB3790BE-08BF-4B7B-A0C5-1552DB4FD4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6566" y="1887539"/>
                <a:ext cx="122237" cy="7937"/>
              </a:xfrm>
              <a:custGeom>
                <a:avLst/>
                <a:gdLst>
                  <a:gd name="T0" fmla="*/ 5457717 w 74"/>
                  <a:gd name="T1" fmla="*/ 0 h 5"/>
                  <a:gd name="T2" fmla="*/ 0 w 74"/>
                  <a:gd name="T3" fmla="*/ 0 h 5"/>
                  <a:gd name="T4" fmla="*/ 0 w 74"/>
                  <a:gd name="T5" fmla="*/ 12599194 h 5"/>
                  <a:gd name="T6" fmla="*/ 201917354 w 74"/>
                  <a:gd name="T7" fmla="*/ 12599194 h 5"/>
                  <a:gd name="T8" fmla="*/ 201917354 w 74"/>
                  <a:gd name="T9" fmla="*/ 0 h 5"/>
                  <a:gd name="T10" fmla="*/ 193730778 w 74"/>
                  <a:gd name="T11" fmla="*/ 0 h 5"/>
                  <a:gd name="T12" fmla="*/ 5457717 w 74"/>
                  <a:gd name="T13" fmla="*/ 0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4" h="5">
                    <a:moveTo>
                      <a:pt x="2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74" y="5"/>
                    </a:lnTo>
                    <a:lnTo>
                      <a:pt x="74" y="0"/>
                    </a:lnTo>
                    <a:lnTo>
                      <a:pt x="71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7" name="Freeform 17">
                <a:extLst>
                  <a:ext uri="{FF2B5EF4-FFF2-40B4-BE49-F238E27FC236}">
                    <a16:creationId xmlns:a16="http://schemas.microsoft.com/office/drawing/2014/main" id="{13AC477A-B21A-49E6-8C59-9B774E1CE9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2441" y="984251"/>
                <a:ext cx="77787" cy="180975"/>
              </a:xfrm>
              <a:custGeom>
                <a:avLst/>
                <a:gdLst>
                  <a:gd name="T0" fmla="*/ 0 w 47"/>
                  <a:gd name="T1" fmla="*/ 297745006 h 110"/>
                  <a:gd name="T2" fmla="*/ 65739945 w 47"/>
                  <a:gd name="T3" fmla="*/ 0 h 110"/>
                  <a:gd name="T4" fmla="*/ 128740795 w 47"/>
                  <a:gd name="T5" fmla="*/ 297745006 h 110"/>
                  <a:gd name="T6" fmla="*/ 0 w 47"/>
                  <a:gd name="T7" fmla="*/ 297745006 h 11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110">
                    <a:moveTo>
                      <a:pt x="0" y="110"/>
                    </a:moveTo>
                    <a:lnTo>
                      <a:pt x="24" y="0"/>
                    </a:lnTo>
                    <a:lnTo>
                      <a:pt x="47" y="110"/>
                    </a:lnTo>
                    <a:lnTo>
                      <a:pt x="0" y="110"/>
                    </a:lnTo>
                    <a:close/>
                  </a:path>
                </a:pathLst>
              </a:custGeom>
              <a:solidFill>
                <a:srgbClr val="40404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8" name="Rectangle 18">
                <a:extLst>
                  <a:ext uri="{FF2B5EF4-FFF2-40B4-BE49-F238E27FC236}">
                    <a16:creationId xmlns:a16="http://schemas.microsoft.com/office/drawing/2014/main" id="{B05094DE-DCAD-43FC-8418-E2E0B8029C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2577" y="2644776"/>
                <a:ext cx="96180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b="0">
                    <a:solidFill>
                      <a:srgbClr val="000000"/>
                    </a:solidFill>
                    <a:latin typeface="+mn-lt"/>
                  </a:rPr>
                  <a:t>0</a:t>
                </a:r>
                <a:endParaRPr lang="en-US" sz="1600">
                  <a:latin typeface="+mn-lt"/>
                </a:endParaRPr>
              </a:p>
            </p:txBody>
          </p:sp>
          <p:sp>
            <p:nvSpPr>
              <p:cNvPr id="549" name="Rectangle 19">
                <a:extLst>
                  <a:ext uri="{FF2B5EF4-FFF2-40B4-BE49-F238E27FC236}">
                    <a16:creationId xmlns:a16="http://schemas.microsoft.com/office/drawing/2014/main" id="{6F202B7A-6B97-481D-BD4D-870AE033B7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2577" y="2406650"/>
                <a:ext cx="96180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b="0">
                    <a:solidFill>
                      <a:srgbClr val="000000"/>
                    </a:solidFill>
                    <a:latin typeface="+mn-lt"/>
                  </a:rPr>
                  <a:t>1</a:t>
                </a:r>
                <a:endParaRPr lang="en-US" sz="1600">
                  <a:latin typeface="+mn-lt"/>
                </a:endParaRPr>
              </a:p>
            </p:txBody>
          </p:sp>
          <p:sp>
            <p:nvSpPr>
              <p:cNvPr id="550" name="Rectangle 20">
                <a:extLst>
                  <a:ext uri="{FF2B5EF4-FFF2-40B4-BE49-F238E27FC236}">
                    <a16:creationId xmlns:a16="http://schemas.microsoft.com/office/drawing/2014/main" id="{3DCE858E-7BD5-4846-9095-8FFB591817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2577" y="2170114"/>
                <a:ext cx="96180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b="0">
                    <a:solidFill>
                      <a:srgbClr val="000000"/>
                    </a:solidFill>
                    <a:latin typeface="+mn-lt"/>
                  </a:rPr>
                  <a:t>2</a:t>
                </a:r>
                <a:endParaRPr lang="en-US" sz="1600">
                  <a:latin typeface="+mn-lt"/>
                </a:endParaRPr>
              </a:p>
            </p:txBody>
          </p:sp>
          <p:sp>
            <p:nvSpPr>
              <p:cNvPr id="551" name="Oval 21">
                <a:extLst>
                  <a:ext uri="{FF2B5EF4-FFF2-40B4-BE49-F238E27FC236}">
                    <a16:creationId xmlns:a16="http://schemas.microsoft.com/office/drawing/2014/main" id="{FDBD7648-0995-4559-BF52-1B8814AFA4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1966" y="1854201"/>
                <a:ext cx="71437" cy="74613"/>
              </a:xfrm>
              <a:prstGeom prst="ellipse">
                <a:avLst/>
              </a:prstGeom>
              <a:solidFill>
                <a:srgbClr val="595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2" name="Oval 22">
                <a:extLst>
                  <a:ext uri="{FF2B5EF4-FFF2-40B4-BE49-F238E27FC236}">
                    <a16:creationId xmlns:a16="http://schemas.microsoft.com/office/drawing/2014/main" id="{752CFF47-7F14-4008-8DB3-E12B47D857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1966" y="2214564"/>
                <a:ext cx="71437" cy="6667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" name="Oval 23">
                <a:extLst>
                  <a:ext uri="{FF2B5EF4-FFF2-40B4-BE49-F238E27FC236}">
                    <a16:creationId xmlns:a16="http://schemas.microsoft.com/office/drawing/2014/main" id="{4054FC35-3961-47BA-AF02-81EB9EF3A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1966" y="2451101"/>
                <a:ext cx="71437" cy="68263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4" name="Oval 24">
                <a:extLst>
                  <a:ext uri="{FF2B5EF4-FFF2-40B4-BE49-F238E27FC236}">
                    <a16:creationId xmlns:a16="http://schemas.microsoft.com/office/drawing/2014/main" id="{30993A2F-0AFD-4C10-AB01-8345DA291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1966" y="2689225"/>
                <a:ext cx="71437" cy="69850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5" name="Rectangle 25">
                    <a:extLst>
                      <a:ext uri="{FF2B5EF4-FFF2-40B4-BE49-F238E27FC236}">
                        <a16:creationId xmlns:a16="http://schemas.microsoft.com/office/drawing/2014/main" id="{D0B7EE02-35CC-48F2-8D5E-C7C32D93DE6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965816" y="1047750"/>
                    <a:ext cx="712503" cy="3077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r>
                      <a:rPr lang="en-US" sz="2000" b="0">
                        <a:solidFill>
                          <a:srgbClr val="0000FF"/>
                        </a:solidFill>
                        <a:latin typeface="+mn-lt"/>
                      </a:rPr>
                      <a:t>state </a:t>
                    </a:r>
                    <a14:m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a14:m>
                    <a:endParaRPr lang="en-US" sz="2000"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555" name="Rectangle 25">
                    <a:extLst>
                      <a:ext uri="{FF2B5EF4-FFF2-40B4-BE49-F238E27FC236}">
                        <a16:creationId xmlns:a16="http://schemas.microsoft.com/office/drawing/2014/main" id="{D0B7EE02-35CC-48F2-8D5E-C7C32D93DE6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8965816" y="1047750"/>
                    <a:ext cx="712503" cy="3077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2222" t="-24000" r="-14530" b="-52000"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56" name="Line 27">
                <a:extLst>
                  <a:ext uri="{FF2B5EF4-FFF2-40B4-BE49-F238E27FC236}">
                    <a16:creationId xmlns:a16="http://schemas.microsoft.com/office/drawing/2014/main" id="{688571B6-963E-481C-A2E0-85A9E24C0D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72127" y="1892301"/>
                <a:ext cx="1919288" cy="119063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7" name="Freeform 28">
                <a:extLst>
                  <a:ext uri="{FF2B5EF4-FFF2-40B4-BE49-F238E27FC236}">
                    <a16:creationId xmlns:a16="http://schemas.microsoft.com/office/drawing/2014/main" id="{4AE63962-BFB3-4C34-907E-3AAC66C35B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34253" y="1928814"/>
                <a:ext cx="157163" cy="147637"/>
              </a:xfrm>
              <a:custGeom>
                <a:avLst/>
                <a:gdLst>
                  <a:gd name="T0" fmla="*/ 13401420 w 96"/>
                  <a:gd name="T1" fmla="*/ 0 h 90"/>
                  <a:gd name="T2" fmla="*/ 257293839 w 96"/>
                  <a:gd name="T3" fmla="*/ 137238434 h 90"/>
                  <a:gd name="T4" fmla="*/ 0 w 96"/>
                  <a:gd name="T5" fmla="*/ 242185375 h 90"/>
                  <a:gd name="T6" fmla="*/ 131327695 w 96"/>
                  <a:gd name="T7" fmla="*/ 123783782 h 90"/>
                  <a:gd name="T8" fmla="*/ 13401420 w 96"/>
                  <a:gd name="T9" fmla="*/ 0 h 9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6" h="90">
                    <a:moveTo>
                      <a:pt x="5" y="0"/>
                    </a:moveTo>
                    <a:lnTo>
                      <a:pt x="96" y="51"/>
                    </a:lnTo>
                    <a:lnTo>
                      <a:pt x="0" y="90"/>
                    </a:lnTo>
                    <a:lnTo>
                      <a:pt x="49" y="46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8" name="Line 29">
                <a:extLst>
                  <a:ext uri="{FF2B5EF4-FFF2-40B4-BE49-F238E27FC236}">
                    <a16:creationId xmlns:a16="http://schemas.microsoft.com/office/drawing/2014/main" id="{1EE97247-2111-4B76-9972-9D3EF5673E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672128" y="1298576"/>
                <a:ext cx="1978025" cy="593725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9" name="Freeform 30">
                <a:extLst>
                  <a:ext uri="{FF2B5EF4-FFF2-40B4-BE49-F238E27FC236}">
                    <a16:creationId xmlns:a16="http://schemas.microsoft.com/office/drawing/2014/main" id="{DA354911-39F0-4F26-9A52-4E753AE972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81878" y="1266826"/>
                <a:ext cx="168275" cy="144463"/>
              </a:xfrm>
              <a:custGeom>
                <a:avLst/>
                <a:gdLst>
                  <a:gd name="T0" fmla="*/ 0 w 102"/>
                  <a:gd name="T1" fmla="*/ 0 h 88"/>
                  <a:gd name="T2" fmla="*/ 277612506 w 102"/>
                  <a:gd name="T3" fmla="*/ 51203925 h 88"/>
                  <a:gd name="T4" fmla="*/ 76207128 w 102"/>
                  <a:gd name="T5" fmla="*/ 237154072 h 88"/>
                  <a:gd name="T6" fmla="*/ 155136352 w 102"/>
                  <a:gd name="T7" fmla="*/ 83542296 h 88"/>
                  <a:gd name="T8" fmla="*/ 0 w 102"/>
                  <a:gd name="T9" fmla="*/ 0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2" h="88">
                    <a:moveTo>
                      <a:pt x="0" y="0"/>
                    </a:moveTo>
                    <a:lnTo>
                      <a:pt x="102" y="19"/>
                    </a:lnTo>
                    <a:lnTo>
                      <a:pt x="28" y="88"/>
                    </a:lnTo>
                    <a:lnTo>
                      <a:pt x="57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0" name="Line 31">
                <a:extLst>
                  <a:ext uri="{FF2B5EF4-FFF2-40B4-BE49-F238E27FC236}">
                    <a16:creationId xmlns:a16="http://schemas.microsoft.com/office/drawing/2014/main" id="{C9671042-6037-4ED4-B771-98694B36D1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72128" y="1892301"/>
                <a:ext cx="1978025" cy="595313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1" name="Freeform 32">
                <a:extLst>
                  <a:ext uri="{FF2B5EF4-FFF2-40B4-BE49-F238E27FC236}">
                    <a16:creationId xmlns:a16="http://schemas.microsoft.com/office/drawing/2014/main" id="{6FBCEA50-E7B7-40CD-B5E8-4EDA1A436A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81878" y="2370138"/>
                <a:ext cx="168275" cy="146050"/>
              </a:xfrm>
              <a:custGeom>
                <a:avLst/>
                <a:gdLst>
                  <a:gd name="T0" fmla="*/ 76207128 w 102"/>
                  <a:gd name="T1" fmla="*/ 0 h 89"/>
                  <a:gd name="T2" fmla="*/ 277612506 w 102"/>
                  <a:gd name="T3" fmla="*/ 191197501 h 89"/>
                  <a:gd name="T4" fmla="*/ 0 w 102"/>
                  <a:gd name="T5" fmla="*/ 239669691 h 89"/>
                  <a:gd name="T6" fmla="*/ 155136352 w 102"/>
                  <a:gd name="T7" fmla="*/ 153496909 h 89"/>
                  <a:gd name="T8" fmla="*/ 76207128 w 102"/>
                  <a:gd name="T9" fmla="*/ 0 h 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2" h="89">
                    <a:moveTo>
                      <a:pt x="28" y="0"/>
                    </a:moveTo>
                    <a:lnTo>
                      <a:pt x="102" y="71"/>
                    </a:lnTo>
                    <a:lnTo>
                      <a:pt x="0" y="89"/>
                    </a:lnTo>
                    <a:lnTo>
                      <a:pt x="57" y="57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2" name="Freeform 33">
                <a:extLst>
                  <a:ext uri="{FF2B5EF4-FFF2-40B4-BE49-F238E27FC236}">
                    <a16:creationId xmlns:a16="http://schemas.microsoft.com/office/drawing/2014/main" id="{76229167-427B-4447-B0A5-9386BE7A77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8627" y="2484439"/>
                <a:ext cx="122238" cy="7937"/>
              </a:xfrm>
              <a:custGeom>
                <a:avLst/>
                <a:gdLst>
                  <a:gd name="T0" fmla="*/ 196462896 w 74"/>
                  <a:gd name="T1" fmla="*/ 12599194 h 5"/>
                  <a:gd name="T2" fmla="*/ 201920657 w 74"/>
                  <a:gd name="T3" fmla="*/ 12599194 h 5"/>
                  <a:gd name="T4" fmla="*/ 201920657 w 74"/>
                  <a:gd name="T5" fmla="*/ 0 h 5"/>
                  <a:gd name="T6" fmla="*/ 0 w 74"/>
                  <a:gd name="T7" fmla="*/ 0 h 5"/>
                  <a:gd name="T8" fmla="*/ 0 w 74"/>
                  <a:gd name="T9" fmla="*/ 12599194 h 5"/>
                  <a:gd name="T10" fmla="*/ 5457762 w 74"/>
                  <a:gd name="T11" fmla="*/ 12599194 h 5"/>
                  <a:gd name="T12" fmla="*/ 196462896 w 74"/>
                  <a:gd name="T13" fmla="*/ 12599194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4" h="5">
                    <a:moveTo>
                      <a:pt x="72" y="5"/>
                    </a:moveTo>
                    <a:lnTo>
                      <a:pt x="74" y="5"/>
                    </a:lnTo>
                    <a:lnTo>
                      <a:pt x="74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72" y="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" name="Freeform 34">
                <a:extLst>
                  <a:ext uri="{FF2B5EF4-FFF2-40B4-BE49-F238E27FC236}">
                    <a16:creationId xmlns:a16="http://schemas.microsoft.com/office/drawing/2014/main" id="{B56DC75A-5F38-49D7-A0AE-3CC7943B63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8627" y="2244726"/>
                <a:ext cx="122238" cy="9525"/>
              </a:xfrm>
              <a:custGeom>
                <a:avLst/>
                <a:gdLst>
                  <a:gd name="T0" fmla="*/ 196462896 w 74"/>
                  <a:gd name="T1" fmla="*/ 18145125 h 5"/>
                  <a:gd name="T2" fmla="*/ 201920657 w 74"/>
                  <a:gd name="T3" fmla="*/ 18145125 h 5"/>
                  <a:gd name="T4" fmla="*/ 201920657 w 74"/>
                  <a:gd name="T5" fmla="*/ 0 h 5"/>
                  <a:gd name="T6" fmla="*/ 0 w 74"/>
                  <a:gd name="T7" fmla="*/ 0 h 5"/>
                  <a:gd name="T8" fmla="*/ 0 w 74"/>
                  <a:gd name="T9" fmla="*/ 18145125 h 5"/>
                  <a:gd name="T10" fmla="*/ 5457762 w 74"/>
                  <a:gd name="T11" fmla="*/ 18145125 h 5"/>
                  <a:gd name="T12" fmla="*/ 196462896 w 74"/>
                  <a:gd name="T13" fmla="*/ 18145125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4" h="5">
                    <a:moveTo>
                      <a:pt x="72" y="5"/>
                    </a:moveTo>
                    <a:lnTo>
                      <a:pt x="74" y="5"/>
                    </a:lnTo>
                    <a:lnTo>
                      <a:pt x="74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72" y="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4" name="Freeform 35">
                <a:extLst>
                  <a:ext uri="{FF2B5EF4-FFF2-40B4-BE49-F238E27FC236}">
                    <a16:creationId xmlns:a16="http://schemas.microsoft.com/office/drawing/2014/main" id="{0F1B4DE0-B683-45B3-99F8-7011006305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8627" y="1887539"/>
                <a:ext cx="122238" cy="7937"/>
              </a:xfrm>
              <a:custGeom>
                <a:avLst/>
                <a:gdLst>
                  <a:gd name="T0" fmla="*/ 196462896 w 74"/>
                  <a:gd name="T1" fmla="*/ 12599194 h 5"/>
                  <a:gd name="T2" fmla="*/ 201920657 w 74"/>
                  <a:gd name="T3" fmla="*/ 12599194 h 5"/>
                  <a:gd name="T4" fmla="*/ 201920657 w 74"/>
                  <a:gd name="T5" fmla="*/ 0 h 5"/>
                  <a:gd name="T6" fmla="*/ 0 w 74"/>
                  <a:gd name="T7" fmla="*/ 0 h 5"/>
                  <a:gd name="T8" fmla="*/ 0 w 74"/>
                  <a:gd name="T9" fmla="*/ 12599194 h 5"/>
                  <a:gd name="T10" fmla="*/ 5457762 w 74"/>
                  <a:gd name="T11" fmla="*/ 12599194 h 5"/>
                  <a:gd name="T12" fmla="*/ 196462896 w 74"/>
                  <a:gd name="T13" fmla="*/ 12599194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4" h="5">
                    <a:moveTo>
                      <a:pt x="72" y="5"/>
                    </a:moveTo>
                    <a:lnTo>
                      <a:pt x="74" y="5"/>
                    </a:lnTo>
                    <a:lnTo>
                      <a:pt x="74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72" y="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5" name="Oval 36">
                <a:extLst>
                  <a:ext uri="{FF2B5EF4-FFF2-40B4-BE49-F238E27FC236}">
                    <a16:creationId xmlns:a16="http://schemas.microsoft.com/office/drawing/2014/main" id="{73F16346-07F3-4C4D-90EE-9E98091606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19740" y="1839914"/>
                <a:ext cx="119062" cy="103187"/>
              </a:xfrm>
              <a:prstGeom prst="ellipse">
                <a:avLst/>
              </a:prstGeom>
              <a:solidFill>
                <a:srgbClr val="8080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6" name="Freeform 37">
                <a:extLst>
                  <a:ext uri="{FF2B5EF4-FFF2-40B4-BE49-F238E27FC236}">
                    <a16:creationId xmlns:a16="http://schemas.microsoft.com/office/drawing/2014/main" id="{7EEFF86D-C29F-4114-BF46-D5A42D8173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6566" y="1835150"/>
                <a:ext cx="122237" cy="107950"/>
              </a:xfrm>
              <a:custGeom>
                <a:avLst/>
                <a:gdLst>
                  <a:gd name="T0" fmla="*/ 0 w 74"/>
                  <a:gd name="T1" fmla="*/ 104333675 h 66"/>
                  <a:gd name="T2" fmla="*/ 5457717 w 74"/>
                  <a:gd name="T3" fmla="*/ 131085648 h 66"/>
                  <a:gd name="T4" fmla="*/ 27286932 w 74"/>
                  <a:gd name="T5" fmla="*/ 144461634 h 66"/>
                  <a:gd name="T6" fmla="*/ 40929573 w 74"/>
                  <a:gd name="T7" fmla="*/ 157837620 h 66"/>
                  <a:gd name="T8" fmla="*/ 54572213 w 74"/>
                  <a:gd name="T9" fmla="*/ 165863539 h 66"/>
                  <a:gd name="T10" fmla="*/ 68214853 w 74"/>
                  <a:gd name="T11" fmla="*/ 171213607 h 66"/>
                  <a:gd name="T12" fmla="*/ 133702500 w 74"/>
                  <a:gd name="T13" fmla="*/ 176563674 h 66"/>
                  <a:gd name="T14" fmla="*/ 141887424 w 74"/>
                  <a:gd name="T15" fmla="*/ 171213607 h 66"/>
                  <a:gd name="T16" fmla="*/ 160987781 w 74"/>
                  <a:gd name="T17" fmla="*/ 165863539 h 66"/>
                  <a:gd name="T18" fmla="*/ 174630421 w 74"/>
                  <a:gd name="T19" fmla="*/ 157837620 h 66"/>
                  <a:gd name="T20" fmla="*/ 188274713 w 74"/>
                  <a:gd name="T21" fmla="*/ 131085648 h 66"/>
                  <a:gd name="T22" fmla="*/ 193730778 w 74"/>
                  <a:gd name="T23" fmla="*/ 112357958 h 66"/>
                  <a:gd name="T24" fmla="*/ 201917354 w 74"/>
                  <a:gd name="T25" fmla="*/ 66879932 h 66"/>
                  <a:gd name="T26" fmla="*/ 193730778 w 74"/>
                  <a:gd name="T27" fmla="*/ 53503945 h 66"/>
                  <a:gd name="T28" fmla="*/ 188274713 w 74"/>
                  <a:gd name="T29" fmla="*/ 32102040 h 66"/>
                  <a:gd name="T30" fmla="*/ 182816996 w 74"/>
                  <a:gd name="T31" fmla="*/ 26751973 h 66"/>
                  <a:gd name="T32" fmla="*/ 174630421 w 74"/>
                  <a:gd name="T33" fmla="*/ 21401905 h 66"/>
                  <a:gd name="T34" fmla="*/ 155531716 w 74"/>
                  <a:gd name="T35" fmla="*/ 13375986 h 66"/>
                  <a:gd name="T36" fmla="*/ 133702500 w 74"/>
                  <a:gd name="T37" fmla="*/ 8025919 h 66"/>
                  <a:gd name="T38" fmla="*/ 68214853 w 74"/>
                  <a:gd name="T39" fmla="*/ 0 h 66"/>
                  <a:gd name="T40" fmla="*/ 46385638 w 74"/>
                  <a:gd name="T41" fmla="*/ 8025919 h 66"/>
                  <a:gd name="T42" fmla="*/ 40929573 w 74"/>
                  <a:gd name="T43" fmla="*/ 21401905 h 66"/>
                  <a:gd name="T44" fmla="*/ 27286932 w 74"/>
                  <a:gd name="T45" fmla="*/ 26751973 h 66"/>
                  <a:gd name="T46" fmla="*/ 19100357 w 74"/>
                  <a:gd name="T47" fmla="*/ 32102040 h 66"/>
                  <a:gd name="T48" fmla="*/ 13642640 w 74"/>
                  <a:gd name="T49" fmla="*/ 45478027 h 66"/>
                  <a:gd name="T50" fmla="*/ 5457717 w 74"/>
                  <a:gd name="T51" fmla="*/ 58854013 h 66"/>
                  <a:gd name="T52" fmla="*/ 0 w 74"/>
                  <a:gd name="T53" fmla="*/ 85605986 h 66"/>
                  <a:gd name="T54" fmla="*/ 13642640 w 74"/>
                  <a:gd name="T55" fmla="*/ 66879932 h 66"/>
                  <a:gd name="T56" fmla="*/ 19100357 w 74"/>
                  <a:gd name="T57" fmla="*/ 53503945 h 66"/>
                  <a:gd name="T58" fmla="*/ 32742997 w 74"/>
                  <a:gd name="T59" fmla="*/ 45478027 h 66"/>
                  <a:gd name="T60" fmla="*/ 40929573 w 74"/>
                  <a:gd name="T61" fmla="*/ 40127959 h 66"/>
                  <a:gd name="T62" fmla="*/ 46385638 w 74"/>
                  <a:gd name="T63" fmla="*/ 26751973 h 66"/>
                  <a:gd name="T64" fmla="*/ 60029930 w 74"/>
                  <a:gd name="T65" fmla="*/ 21401905 h 66"/>
                  <a:gd name="T66" fmla="*/ 81859146 w 74"/>
                  <a:gd name="T67" fmla="*/ 13375986 h 66"/>
                  <a:gd name="T68" fmla="*/ 120058208 w 74"/>
                  <a:gd name="T69" fmla="*/ 13375986 h 66"/>
                  <a:gd name="T70" fmla="*/ 141887424 w 74"/>
                  <a:gd name="T71" fmla="*/ 21401905 h 66"/>
                  <a:gd name="T72" fmla="*/ 155531716 w 74"/>
                  <a:gd name="T73" fmla="*/ 26751973 h 66"/>
                  <a:gd name="T74" fmla="*/ 160987781 w 74"/>
                  <a:gd name="T75" fmla="*/ 40127959 h 66"/>
                  <a:gd name="T76" fmla="*/ 169174356 w 74"/>
                  <a:gd name="T77" fmla="*/ 45478027 h 66"/>
                  <a:gd name="T78" fmla="*/ 182816996 w 74"/>
                  <a:gd name="T79" fmla="*/ 53503945 h 66"/>
                  <a:gd name="T80" fmla="*/ 188274713 w 74"/>
                  <a:gd name="T81" fmla="*/ 66879932 h 66"/>
                  <a:gd name="T82" fmla="*/ 188274713 w 74"/>
                  <a:gd name="T83" fmla="*/ 104333675 h 66"/>
                  <a:gd name="T84" fmla="*/ 182816996 w 74"/>
                  <a:gd name="T85" fmla="*/ 117709661 h 66"/>
                  <a:gd name="T86" fmla="*/ 174630421 w 74"/>
                  <a:gd name="T87" fmla="*/ 131085648 h 66"/>
                  <a:gd name="T88" fmla="*/ 147345141 w 74"/>
                  <a:gd name="T89" fmla="*/ 144461634 h 66"/>
                  <a:gd name="T90" fmla="*/ 141887424 w 74"/>
                  <a:gd name="T91" fmla="*/ 157837620 h 66"/>
                  <a:gd name="T92" fmla="*/ 120058208 w 74"/>
                  <a:gd name="T93" fmla="*/ 165863539 h 66"/>
                  <a:gd name="T94" fmla="*/ 81859146 w 74"/>
                  <a:gd name="T95" fmla="*/ 165863539 h 66"/>
                  <a:gd name="T96" fmla="*/ 60029930 w 74"/>
                  <a:gd name="T97" fmla="*/ 157837620 h 66"/>
                  <a:gd name="T98" fmla="*/ 54572213 w 74"/>
                  <a:gd name="T99" fmla="*/ 144461634 h 66"/>
                  <a:gd name="T100" fmla="*/ 27286932 w 74"/>
                  <a:gd name="T101" fmla="*/ 131085648 h 66"/>
                  <a:gd name="T102" fmla="*/ 19100357 w 74"/>
                  <a:gd name="T103" fmla="*/ 117709661 h 66"/>
                  <a:gd name="T104" fmla="*/ 13642640 w 74"/>
                  <a:gd name="T105" fmla="*/ 104333675 h 66"/>
                  <a:gd name="T106" fmla="*/ 0 w 74"/>
                  <a:gd name="T107" fmla="*/ 85605986 h 6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74" h="66">
                    <a:moveTo>
                      <a:pt x="0" y="32"/>
                    </a:moveTo>
                    <a:lnTo>
                      <a:pt x="0" y="39"/>
                    </a:lnTo>
                    <a:lnTo>
                      <a:pt x="2" y="42"/>
                    </a:lnTo>
                    <a:lnTo>
                      <a:pt x="2" y="49"/>
                    </a:lnTo>
                    <a:lnTo>
                      <a:pt x="5" y="49"/>
                    </a:lnTo>
                    <a:lnTo>
                      <a:pt x="10" y="54"/>
                    </a:lnTo>
                    <a:lnTo>
                      <a:pt x="10" y="59"/>
                    </a:lnTo>
                    <a:lnTo>
                      <a:pt x="15" y="59"/>
                    </a:lnTo>
                    <a:lnTo>
                      <a:pt x="15" y="62"/>
                    </a:lnTo>
                    <a:lnTo>
                      <a:pt x="20" y="62"/>
                    </a:lnTo>
                    <a:lnTo>
                      <a:pt x="22" y="64"/>
                    </a:lnTo>
                    <a:lnTo>
                      <a:pt x="25" y="64"/>
                    </a:lnTo>
                    <a:lnTo>
                      <a:pt x="25" y="66"/>
                    </a:lnTo>
                    <a:lnTo>
                      <a:pt x="49" y="66"/>
                    </a:lnTo>
                    <a:lnTo>
                      <a:pt x="49" y="64"/>
                    </a:lnTo>
                    <a:lnTo>
                      <a:pt x="52" y="64"/>
                    </a:lnTo>
                    <a:lnTo>
                      <a:pt x="54" y="62"/>
                    </a:lnTo>
                    <a:lnTo>
                      <a:pt x="59" y="62"/>
                    </a:lnTo>
                    <a:lnTo>
                      <a:pt x="59" y="59"/>
                    </a:lnTo>
                    <a:lnTo>
                      <a:pt x="64" y="59"/>
                    </a:lnTo>
                    <a:lnTo>
                      <a:pt x="64" y="54"/>
                    </a:lnTo>
                    <a:lnTo>
                      <a:pt x="69" y="49"/>
                    </a:lnTo>
                    <a:lnTo>
                      <a:pt x="71" y="49"/>
                    </a:lnTo>
                    <a:lnTo>
                      <a:pt x="71" y="42"/>
                    </a:lnTo>
                    <a:lnTo>
                      <a:pt x="74" y="39"/>
                    </a:lnTo>
                    <a:lnTo>
                      <a:pt x="74" y="25"/>
                    </a:lnTo>
                    <a:lnTo>
                      <a:pt x="71" y="22"/>
                    </a:lnTo>
                    <a:lnTo>
                      <a:pt x="71" y="20"/>
                    </a:lnTo>
                    <a:lnTo>
                      <a:pt x="69" y="17"/>
                    </a:lnTo>
                    <a:lnTo>
                      <a:pt x="69" y="12"/>
                    </a:lnTo>
                    <a:lnTo>
                      <a:pt x="67" y="12"/>
                    </a:lnTo>
                    <a:lnTo>
                      <a:pt x="67" y="10"/>
                    </a:lnTo>
                    <a:lnTo>
                      <a:pt x="64" y="10"/>
                    </a:lnTo>
                    <a:lnTo>
                      <a:pt x="64" y="8"/>
                    </a:lnTo>
                    <a:lnTo>
                      <a:pt x="59" y="8"/>
                    </a:lnTo>
                    <a:lnTo>
                      <a:pt x="57" y="5"/>
                    </a:lnTo>
                    <a:lnTo>
                      <a:pt x="57" y="3"/>
                    </a:lnTo>
                    <a:lnTo>
                      <a:pt x="49" y="3"/>
                    </a:lnTo>
                    <a:lnTo>
                      <a:pt x="49" y="0"/>
                    </a:lnTo>
                    <a:lnTo>
                      <a:pt x="25" y="0"/>
                    </a:lnTo>
                    <a:lnTo>
                      <a:pt x="25" y="3"/>
                    </a:lnTo>
                    <a:lnTo>
                      <a:pt x="17" y="3"/>
                    </a:lnTo>
                    <a:lnTo>
                      <a:pt x="17" y="5"/>
                    </a:lnTo>
                    <a:lnTo>
                      <a:pt x="15" y="8"/>
                    </a:lnTo>
                    <a:lnTo>
                      <a:pt x="10" y="8"/>
                    </a:lnTo>
                    <a:lnTo>
                      <a:pt x="10" y="10"/>
                    </a:lnTo>
                    <a:lnTo>
                      <a:pt x="7" y="10"/>
                    </a:lnTo>
                    <a:lnTo>
                      <a:pt x="7" y="12"/>
                    </a:lnTo>
                    <a:lnTo>
                      <a:pt x="5" y="12"/>
                    </a:lnTo>
                    <a:lnTo>
                      <a:pt x="5" y="17"/>
                    </a:lnTo>
                    <a:lnTo>
                      <a:pt x="2" y="20"/>
                    </a:lnTo>
                    <a:lnTo>
                      <a:pt x="2" y="22"/>
                    </a:lnTo>
                    <a:lnTo>
                      <a:pt x="0" y="25"/>
                    </a:lnTo>
                    <a:lnTo>
                      <a:pt x="0" y="32"/>
                    </a:lnTo>
                    <a:lnTo>
                      <a:pt x="5" y="32"/>
                    </a:lnTo>
                    <a:lnTo>
                      <a:pt x="5" y="25"/>
                    </a:lnTo>
                    <a:lnTo>
                      <a:pt x="7" y="22"/>
                    </a:lnTo>
                    <a:lnTo>
                      <a:pt x="7" y="20"/>
                    </a:lnTo>
                    <a:lnTo>
                      <a:pt x="10" y="17"/>
                    </a:lnTo>
                    <a:lnTo>
                      <a:pt x="12" y="17"/>
                    </a:lnTo>
                    <a:lnTo>
                      <a:pt x="12" y="15"/>
                    </a:lnTo>
                    <a:lnTo>
                      <a:pt x="15" y="15"/>
                    </a:lnTo>
                    <a:lnTo>
                      <a:pt x="15" y="12"/>
                    </a:lnTo>
                    <a:lnTo>
                      <a:pt x="17" y="10"/>
                    </a:lnTo>
                    <a:lnTo>
                      <a:pt x="22" y="10"/>
                    </a:lnTo>
                    <a:lnTo>
                      <a:pt x="22" y="8"/>
                    </a:lnTo>
                    <a:lnTo>
                      <a:pt x="30" y="8"/>
                    </a:lnTo>
                    <a:lnTo>
                      <a:pt x="30" y="5"/>
                    </a:lnTo>
                    <a:lnTo>
                      <a:pt x="37" y="5"/>
                    </a:lnTo>
                    <a:lnTo>
                      <a:pt x="44" y="5"/>
                    </a:lnTo>
                    <a:lnTo>
                      <a:pt x="44" y="8"/>
                    </a:lnTo>
                    <a:lnTo>
                      <a:pt x="52" y="8"/>
                    </a:lnTo>
                    <a:lnTo>
                      <a:pt x="52" y="10"/>
                    </a:lnTo>
                    <a:lnTo>
                      <a:pt x="57" y="10"/>
                    </a:lnTo>
                    <a:lnTo>
                      <a:pt x="59" y="12"/>
                    </a:lnTo>
                    <a:lnTo>
                      <a:pt x="59" y="15"/>
                    </a:lnTo>
                    <a:lnTo>
                      <a:pt x="62" y="15"/>
                    </a:lnTo>
                    <a:lnTo>
                      <a:pt x="62" y="17"/>
                    </a:lnTo>
                    <a:lnTo>
                      <a:pt x="64" y="17"/>
                    </a:lnTo>
                    <a:lnTo>
                      <a:pt x="67" y="20"/>
                    </a:lnTo>
                    <a:lnTo>
                      <a:pt x="67" y="22"/>
                    </a:lnTo>
                    <a:lnTo>
                      <a:pt x="69" y="25"/>
                    </a:lnTo>
                    <a:lnTo>
                      <a:pt x="69" y="32"/>
                    </a:lnTo>
                    <a:lnTo>
                      <a:pt x="69" y="39"/>
                    </a:lnTo>
                    <a:lnTo>
                      <a:pt x="67" y="42"/>
                    </a:lnTo>
                    <a:lnTo>
                      <a:pt x="67" y="44"/>
                    </a:lnTo>
                    <a:lnTo>
                      <a:pt x="64" y="44"/>
                    </a:lnTo>
                    <a:lnTo>
                      <a:pt x="64" y="49"/>
                    </a:lnTo>
                    <a:lnTo>
                      <a:pt x="59" y="54"/>
                    </a:lnTo>
                    <a:lnTo>
                      <a:pt x="54" y="54"/>
                    </a:lnTo>
                    <a:lnTo>
                      <a:pt x="54" y="57"/>
                    </a:lnTo>
                    <a:lnTo>
                      <a:pt x="52" y="59"/>
                    </a:lnTo>
                    <a:lnTo>
                      <a:pt x="44" y="59"/>
                    </a:lnTo>
                    <a:lnTo>
                      <a:pt x="44" y="62"/>
                    </a:lnTo>
                    <a:lnTo>
                      <a:pt x="37" y="62"/>
                    </a:lnTo>
                    <a:lnTo>
                      <a:pt x="30" y="62"/>
                    </a:lnTo>
                    <a:lnTo>
                      <a:pt x="30" y="59"/>
                    </a:lnTo>
                    <a:lnTo>
                      <a:pt x="22" y="59"/>
                    </a:lnTo>
                    <a:lnTo>
                      <a:pt x="20" y="57"/>
                    </a:lnTo>
                    <a:lnTo>
                      <a:pt x="20" y="54"/>
                    </a:lnTo>
                    <a:lnTo>
                      <a:pt x="15" y="54"/>
                    </a:lnTo>
                    <a:lnTo>
                      <a:pt x="10" y="49"/>
                    </a:lnTo>
                    <a:lnTo>
                      <a:pt x="10" y="44"/>
                    </a:lnTo>
                    <a:lnTo>
                      <a:pt x="7" y="44"/>
                    </a:lnTo>
                    <a:lnTo>
                      <a:pt x="7" y="42"/>
                    </a:lnTo>
                    <a:lnTo>
                      <a:pt x="5" y="39"/>
                    </a:lnTo>
                    <a:lnTo>
                      <a:pt x="5" y="32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7" name="Oval 38">
                <a:extLst>
                  <a:ext uri="{FF2B5EF4-FFF2-40B4-BE49-F238E27FC236}">
                    <a16:creationId xmlns:a16="http://schemas.microsoft.com/office/drawing/2014/main" id="{1F670FB6-A2F8-4EAD-9552-6907B9C858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32441" y="2214564"/>
                <a:ext cx="77787" cy="6667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8" name="Oval 39">
                <a:extLst>
                  <a:ext uri="{FF2B5EF4-FFF2-40B4-BE49-F238E27FC236}">
                    <a16:creationId xmlns:a16="http://schemas.microsoft.com/office/drawing/2014/main" id="{AFADD244-890C-4D24-B58F-0B266AD50D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32441" y="2451101"/>
                <a:ext cx="77787" cy="68263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9" name="Rectangle 40">
                <a:extLst>
                  <a:ext uri="{FF2B5EF4-FFF2-40B4-BE49-F238E27FC236}">
                    <a16:creationId xmlns:a16="http://schemas.microsoft.com/office/drawing/2014/main" id="{9EC693CE-6326-4895-BD4C-16CA01A336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8370" y="1583730"/>
                <a:ext cx="12824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000" b="0">
                    <a:solidFill>
                      <a:srgbClr val="000000"/>
                    </a:solidFill>
                    <a:latin typeface="+mn-lt"/>
                  </a:rPr>
                  <a:t>k</a:t>
                </a:r>
              </a:p>
            </p:txBody>
          </p:sp>
          <p:sp>
            <p:nvSpPr>
              <p:cNvPr id="570" name="Oval 41">
                <a:extLst>
                  <a:ext uri="{FF2B5EF4-FFF2-40B4-BE49-F238E27FC236}">
                    <a16:creationId xmlns:a16="http://schemas.microsoft.com/office/drawing/2014/main" id="{33DE0B28-9CF9-4396-AF62-385DDA4065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9177" y="1976438"/>
                <a:ext cx="76200" cy="68262"/>
              </a:xfrm>
              <a:prstGeom prst="ellipse">
                <a:avLst/>
              </a:pr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1" name="Oval 42">
                <a:extLst>
                  <a:ext uri="{FF2B5EF4-FFF2-40B4-BE49-F238E27FC236}">
                    <a16:creationId xmlns:a16="http://schemas.microsoft.com/office/drawing/2014/main" id="{01203AA3-0B21-40C0-A798-52BF7C3EB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9177" y="2451101"/>
                <a:ext cx="76200" cy="68263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2" name="Line 43">
                <a:extLst>
                  <a:ext uri="{FF2B5EF4-FFF2-40B4-BE49-F238E27FC236}">
                    <a16:creationId xmlns:a16="http://schemas.microsoft.com/office/drawing/2014/main" id="{21288EDA-B27A-4561-8165-DD8EA6881A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719502" y="1770064"/>
                <a:ext cx="1949450" cy="122237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" name="Line 44">
                <a:extLst>
                  <a:ext uri="{FF2B5EF4-FFF2-40B4-BE49-F238E27FC236}">
                    <a16:creationId xmlns:a16="http://schemas.microsoft.com/office/drawing/2014/main" id="{0016A69F-BFD5-4D71-A173-2F30E34225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694102" y="1298576"/>
                <a:ext cx="1974850" cy="593725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4" name="Rectangle 46">
                    <a:extLst>
                      <a:ext uri="{FF2B5EF4-FFF2-40B4-BE49-F238E27FC236}">
                        <a16:creationId xmlns:a16="http://schemas.microsoft.com/office/drawing/2014/main" id="{3A1681F0-4F3B-4D13-95E4-B19066B3214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939085" y="1985290"/>
                    <a:ext cx="1365374" cy="33246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,</m:t>
                          </m:r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/>
                  </a:p>
                </p:txBody>
              </p:sp>
            </mc:Choice>
            <mc:Fallback xmlns="">
              <p:sp>
                <p:nvSpPr>
                  <p:cNvPr id="574" name="Rectangle 46">
                    <a:extLst>
                      <a:ext uri="{FF2B5EF4-FFF2-40B4-BE49-F238E27FC236}">
                        <a16:creationId xmlns:a16="http://schemas.microsoft.com/office/drawing/2014/main" id="{3A1681F0-4F3B-4D13-95E4-B19066B3214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939085" y="1985290"/>
                    <a:ext cx="1365374" cy="33246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4018" t="-1852" r="-5804" b="-27778"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5" name="Oval 48">
                <a:extLst>
                  <a:ext uri="{FF2B5EF4-FFF2-40B4-BE49-F238E27FC236}">
                    <a16:creationId xmlns:a16="http://schemas.microsoft.com/office/drawing/2014/main" id="{3AFB3DFA-BA45-4771-862D-5675197465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9177" y="1736725"/>
                <a:ext cx="76200" cy="6985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6" name="Oval 49">
                <a:extLst>
                  <a:ext uri="{FF2B5EF4-FFF2-40B4-BE49-F238E27FC236}">
                    <a16:creationId xmlns:a16="http://schemas.microsoft.com/office/drawing/2014/main" id="{CF7FE313-92B4-4340-AD27-0386D0885E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9177" y="2214564"/>
                <a:ext cx="76200" cy="6667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" name="Oval 50">
                <a:extLst>
                  <a:ext uri="{FF2B5EF4-FFF2-40B4-BE49-F238E27FC236}">
                    <a16:creationId xmlns:a16="http://schemas.microsoft.com/office/drawing/2014/main" id="{0A208EAC-86F7-49A2-88D7-F417967753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9177" y="1500188"/>
                <a:ext cx="76200" cy="68262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" name="Oval 51">
                <a:extLst>
                  <a:ext uri="{FF2B5EF4-FFF2-40B4-BE49-F238E27FC236}">
                    <a16:creationId xmlns:a16="http://schemas.microsoft.com/office/drawing/2014/main" id="{48727A56-1FFF-4C8F-8488-4E4F374980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9177" y="1262063"/>
                <a:ext cx="76200" cy="69850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" name="Line 52">
                <a:extLst>
                  <a:ext uri="{FF2B5EF4-FFF2-40B4-BE49-F238E27FC236}">
                    <a16:creationId xmlns:a16="http://schemas.microsoft.com/office/drawing/2014/main" id="{D98857FD-A3BB-49BE-BEA7-89C97A2AD5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35378" y="1311275"/>
                <a:ext cx="733425" cy="217488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0" name="Freeform 53">
                <a:extLst>
                  <a:ext uri="{FF2B5EF4-FFF2-40B4-BE49-F238E27FC236}">
                    <a16:creationId xmlns:a16="http://schemas.microsoft.com/office/drawing/2014/main" id="{248B2379-FA15-4E09-AF9F-074D4CCB11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97352" y="1414464"/>
                <a:ext cx="171450" cy="147637"/>
              </a:xfrm>
              <a:custGeom>
                <a:avLst/>
                <a:gdLst>
                  <a:gd name="T0" fmla="*/ 73378951 w 104"/>
                  <a:gd name="T1" fmla="*/ 0 h 89"/>
                  <a:gd name="T2" fmla="*/ 282645216 w 104"/>
                  <a:gd name="T3" fmla="*/ 189871135 h 89"/>
                  <a:gd name="T4" fmla="*/ 0 w 104"/>
                  <a:gd name="T5" fmla="*/ 244906559 h 89"/>
                  <a:gd name="T6" fmla="*/ 163063787 w 104"/>
                  <a:gd name="T7" fmla="*/ 156850212 h 89"/>
                  <a:gd name="T8" fmla="*/ 73378951 w 104"/>
                  <a:gd name="T9" fmla="*/ 0 h 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4" h="89">
                    <a:moveTo>
                      <a:pt x="27" y="0"/>
                    </a:moveTo>
                    <a:lnTo>
                      <a:pt x="104" y="69"/>
                    </a:lnTo>
                    <a:lnTo>
                      <a:pt x="0" y="89"/>
                    </a:lnTo>
                    <a:lnTo>
                      <a:pt x="60" y="57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000FF"/>
              </a:solidFill>
              <a:ln w="0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1" name="Line 54">
                <a:extLst>
                  <a:ext uri="{FF2B5EF4-FFF2-40B4-BE49-F238E27FC236}">
                    <a16:creationId xmlns:a16="http://schemas.microsoft.com/office/drawing/2014/main" id="{9017E5FE-B602-4C6C-B1BC-88CF1A5087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2678" y="1770064"/>
                <a:ext cx="722313" cy="47625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2" name="Freeform 55">
                <a:extLst>
                  <a:ext uri="{FF2B5EF4-FFF2-40B4-BE49-F238E27FC236}">
                    <a16:creationId xmlns:a16="http://schemas.microsoft.com/office/drawing/2014/main" id="{876DB393-5588-4CB9-A8CB-9A813B967B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89416" y="1733551"/>
                <a:ext cx="155575" cy="150813"/>
              </a:xfrm>
              <a:custGeom>
                <a:avLst/>
                <a:gdLst>
                  <a:gd name="T0" fmla="*/ 13695565 w 94"/>
                  <a:gd name="T1" fmla="*/ 0 h 91"/>
                  <a:gd name="T2" fmla="*/ 257484900 w 94"/>
                  <a:gd name="T3" fmla="*/ 140077103 h 91"/>
                  <a:gd name="T4" fmla="*/ 0 w 94"/>
                  <a:gd name="T5" fmla="*/ 249940230 h 91"/>
                  <a:gd name="T6" fmla="*/ 136960617 w 94"/>
                  <a:gd name="T7" fmla="*/ 134583201 h 91"/>
                  <a:gd name="T8" fmla="*/ 13695565 w 94"/>
                  <a:gd name="T9" fmla="*/ 0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4" h="91">
                    <a:moveTo>
                      <a:pt x="5" y="0"/>
                    </a:moveTo>
                    <a:lnTo>
                      <a:pt x="94" y="51"/>
                    </a:lnTo>
                    <a:lnTo>
                      <a:pt x="0" y="91"/>
                    </a:lnTo>
                    <a:lnTo>
                      <a:pt x="50" y="4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FF"/>
              </a:solidFill>
              <a:ln w="0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3" name="Line 58">
                <a:extLst>
                  <a:ext uri="{FF2B5EF4-FFF2-40B4-BE49-F238E27FC236}">
                    <a16:creationId xmlns:a16="http://schemas.microsoft.com/office/drawing/2014/main" id="{6A9B16BD-471C-496A-BED2-391AF3BD7F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702290" y="1503364"/>
                <a:ext cx="182562" cy="31432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4" name="Rectangle 59">
                    <a:extLst>
                      <a:ext uri="{FF2B5EF4-FFF2-40B4-BE49-F238E27FC236}">
                        <a16:creationId xmlns:a16="http://schemas.microsoft.com/office/drawing/2014/main" id="{D450EED8-13BC-4D18-A535-8DBB8509E3B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091992" y="2557918"/>
                    <a:ext cx="1206741" cy="33246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,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584" name="Rectangle 59">
                    <a:extLst>
                      <a:ext uri="{FF2B5EF4-FFF2-40B4-BE49-F238E27FC236}">
                        <a16:creationId xmlns:a16="http://schemas.microsoft.com/office/drawing/2014/main" id="{D450EED8-13BC-4D18-A535-8DBB8509E3B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9091992" y="2557918"/>
                    <a:ext cx="1206741" cy="33246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4040" t="-1852" r="-6566" b="-27778"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85" name="Rectangle 104">
                <a:extLst>
                  <a:ext uri="{FF2B5EF4-FFF2-40B4-BE49-F238E27FC236}">
                    <a16:creationId xmlns:a16="http://schemas.microsoft.com/office/drawing/2014/main" id="{04633AE4-F741-4A23-8305-045F754427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94090" y="3269752"/>
                <a:ext cx="1044966" cy="6155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000" b="0">
                    <a:solidFill>
                      <a:srgbClr val="000000"/>
                    </a:solidFill>
                    <a:latin typeface="+mn-lt"/>
                  </a:rPr>
                  <a:t>reaching </a:t>
                </a:r>
                <a:br>
                  <a:rPr lang="en-US" sz="2000" b="0">
                    <a:solidFill>
                      <a:srgbClr val="000000"/>
                    </a:solidFill>
                    <a:latin typeface="+mn-lt"/>
                  </a:rPr>
                </a:br>
                <a:r>
                  <a:rPr lang="en-US" sz="2000" b="0">
                    <a:solidFill>
                      <a:srgbClr val="000000"/>
                    </a:solidFill>
                    <a:latin typeface="+mn-lt"/>
                  </a:rPr>
                  <a:t>state j</a:t>
                </a:r>
                <a:endParaRPr lang="en-US" sz="2000">
                  <a:latin typeface="+mn-lt"/>
                </a:endParaRPr>
              </a:p>
            </p:txBody>
          </p:sp>
          <p:sp>
            <p:nvSpPr>
              <p:cNvPr id="586" name="Rectangle 107">
                <a:extLst>
                  <a:ext uri="{FF2B5EF4-FFF2-40B4-BE49-F238E27FC236}">
                    <a16:creationId xmlns:a16="http://schemas.microsoft.com/office/drawing/2014/main" id="{8D224288-DE6E-4270-AF1C-1AA4650DCC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27826" y="3269752"/>
                <a:ext cx="880049" cy="6155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000" b="0">
                    <a:solidFill>
                      <a:srgbClr val="000000"/>
                    </a:solidFill>
                    <a:latin typeface="+mn-lt"/>
                  </a:rPr>
                  <a:t>leaving </a:t>
                </a:r>
                <a:br>
                  <a:rPr lang="en-US" sz="2000" b="0">
                    <a:solidFill>
                      <a:srgbClr val="000000"/>
                    </a:solidFill>
                    <a:latin typeface="+mn-lt"/>
                  </a:rPr>
                </a:br>
                <a:r>
                  <a:rPr lang="en-US" sz="2000" b="0">
                    <a:solidFill>
                      <a:srgbClr val="000000"/>
                    </a:solidFill>
                    <a:latin typeface="+mn-lt"/>
                  </a:rPr>
                  <a:t>state j</a:t>
                </a:r>
                <a:endParaRPr lang="en-US" sz="2000">
                  <a:latin typeface="+mn-lt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7" name="Rectangle 110">
                    <a:extLst>
                      <a:ext uri="{FF2B5EF4-FFF2-40B4-BE49-F238E27FC236}">
                        <a16:creationId xmlns:a16="http://schemas.microsoft.com/office/drawing/2014/main" id="{B2867A98-F927-432C-938B-96962108247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73690" y="3279277"/>
                    <a:ext cx="712503" cy="3077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r>
                      <a:rPr lang="en-US" sz="2000" b="0">
                        <a:solidFill>
                          <a:srgbClr val="000000"/>
                        </a:solidFill>
                        <a:latin typeface="+mn-lt"/>
                      </a:rPr>
                      <a:t>state </a:t>
                    </a:r>
                    <a14:m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a14:m>
                    <a:endParaRPr lang="en-US" sz="2000"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587" name="Rectangle 110">
                    <a:extLst>
                      <a:ext uri="{FF2B5EF4-FFF2-40B4-BE49-F238E27FC236}">
                        <a16:creationId xmlns:a16="http://schemas.microsoft.com/office/drawing/2014/main" id="{B2867A98-F927-432C-938B-96962108247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8473690" y="3279277"/>
                    <a:ext cx="712503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21368" t="-24000" r="-14530" b="-52000"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88" name="Ellipse 587">
                <a:extLst>
                  <a:ext uri="{FF2B5EF4-FFF2-40B4-BE49-F238E27FC236}">
                    <a16:creationId xmlns:a16="http://schemas.microsoft.com/office/drawing/2014/main" id="{A1FEB799-409A-4A7D-92C8-A1FAEF1F3D13}"/>
                  </a:ext>
                </a:extLst>
              </p:cNvPr>
              <p:cNvSpPr/>
              <p:nvPr/>
            </p:nvSpPr>
            <p:spPr bwMode="auto">
              <a:xfrm>
                <a:off x="9186193" y="1488282"/>
                <a:ext cx="77787" cy="1027906"/>
              </a:xfrm>
              <a:prstGeom prst="ellipse">
                <a:avLst/>
              </a:prstGeom>
              <a:noFill/>
              <a:ln w="12700" cap="flat" cmpd="sng" algn="ctr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sp>
        <p:nvSpPr>
          <p:cNvPr id="597" name="Rectangle 2">
            <a:extLst>
              <a:ext uri="{FF2B5EF4-FFF2-40B4-BE49-F238E27FC236}">
                <a16:creationId xmlns:a16="http://schemas.microsoft.com/office/drawing/2014/main" id="{1FFA7B99-DEE0-49FB-8F61-6D4B1AD62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3554" y="1722733"/>
            <a:ext cx="941388" cy="682625"/>
          </a:xfrm>
          <a:prstGeom prst="rect">
            <a:avLst/>
          </a:prstGeom>
          <a:solidFill>
            <a:srgbClr val="FFCCCC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98" name="Rectangle 3">
            <a:extLst>
              <a:ext uri="{FF2B5EF4-FFF2-40B4-BE49-F238E27FC236}">
                <a16:creationId xmlns:a16="http://schemas.microsoft.com/office/drawing/2014/main" id="{AA5E4DFB-A3B3-4804-BE32-F9F675F793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6779" y="1748133"/>
            <a:ext cx="1352550" cy="682625"/>
          </a:xfrm>
          <a:prstGeom prst="rect">
            <a:avLst/>
          </a:prstGeom>
          <a:solidFill>
            <a:srgbClr val="CCECFF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99" name="Object 17">
            <a:extLst>
              <a:ext uri="{FF2B5EF4-FFF2-40B4-BE49-F238E27FC236}">
                <a16:creationId xmlns:a16="http://schemas.microsoft.com/office/drawing/2014/main" id="{96843A53-FF83-4807-8368-E0816CDC8B7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94355" y="1152821"/>
          <a:ext cx="3114675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57" name="Formel" r:id="rId15" imgW="1930400" imgH="838200" progId="Equation.3">
                  <p:embed/>
                </p:oleObj>
              </mc:Choice>
              <mc:Fallback>
                <p:oleObj name="Formel" r:id="rId15" imgW="1930400" imgH="838200" progId="Equation.3">
                  <p:embed/>
                  <p:pic>
                    <p:nvPicPr>
                      <p:cNvPr id="39953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4355" y="1152821"/>
                        <a:ext cx="3114675" cy="1343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00" name="Group 263">
                <a:extLst>
                  <a:ext uri="{FF2B5EF4-FFF2-40B4-BE49-F238E27FC236}">
                    <a16:creationId xmlns:a16="http://schemas.microsoft.com/office/drawing/2014/main" id="{2E97098A-1E82-4345-8E32-2C619B2150B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79574" y="3148307"/>
              <a:ext cx="1825626" cy="1005840"/>
            </p:xfrm>
            <a:graphic>
              <a:graphicData uri="http://schemas.openxmlformats.org/drawingml/2006/table">
                <a:tbl>
                  <a:tblPr/>
                  <a:tblGrid>
                    <a:gridCol w="182562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de-DE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rate </a:t>
                          </a:r>
                          <a:r>
                            <a:rPr kumimoji="0" lang="de-DE" sz="2000" b="0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for</a:t>
                          </a:r>
                          <a:r>
                            <a:rPr kumimoji="0" lang="de-DE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 </a:t>
                          </a:r>
                          <a:r>
                            <a:rPr kumimoji="0" lang="de-DE" sz="2000" b="0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leaving</a:t>
                          </a:r>
                          <a:r>
                            <a:rPr kumimoji="0" lang="de-DE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 </a:t>
                          </a:r>
                          <a:br>
                            <a:rPr kumimoji="0" lang="de-DE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</a:br>
                          <a:r>
                            <a:rPr kumimoji="0" lang="de-DE" sz="2000" b="0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state</a:t>
                          </a:r>
                          <a:r>
                            <a:rPr kumimoji="0" lang="de-DE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kumimoji="0" lang="de-DE" sz="20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rgbClr val="4D4D4D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oMath>
                          </a14:m>
                          <a:endParaRPr kumimoji="0" lang="de-DE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4D4D4D"/>
                            </a:solidFill>
                            <a:effectLst/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horzOverflow="overflow">
                        <a:lnL cap="flat">
                          <a:noFill/>
                        </a:lnL>
                        <a:lnR cap="flat">
                          <a:noFill/>
                        </a:lnR>
                        <a:lnT cap="flat">
                          <a:noFill/>
                        </a:lnT>
                        <a:lnB cap="flat"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00" name="Group 263">
                <a:extLst>
                  <a:ext uri="{FF2B5EF4-FFF2-40B4-BE49-F238E27FC236}">
                    <a16:creationId xmlns:a16="http://schemas.microsoft.com/office/drawing/2014/main" id="{2E97098A-1E82-4345-8E32-2C619B2150B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79574" y="3148307"/>
              <a:ext cx="1825626" cy="1005840"/>
            </p:xfrm>
            <a:graphic>
              <a:graphicData uri="http://schemas.openxmlformats.org/drawingml/2006/table">
                <a:tbl>
                  <a:tblPr/>
                  <a:tblGrid>
                    <a:gridCol w="182562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05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horzOverflow="overflow">
                        <a:lnL cap="flat">
                          <a:noFill/>
                        </a:lnL>
                        <a:lnR cap="flat">
                          <a:noFill/>
                        </a:lnR>
                        <a:lnT cap="flat">
                          <a:noFill/>
                        </a:lnT>
                        <a:lnB cap="flat"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17"/>
                          <a:stretch>
                            <a:fillRect l="-3333" t="-2410" b="-108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01" name="Group 260">
                <a:extLst>
                  <a:ext uri="{FF2B5EF4-FFF2-40B4-BE49-F238E27FC236}">
                    <a16:creationId xmlns:a16="http://schemas.microsoft.com/office/drawing/2014/main" id="{27AB5044-3CB7-4B5D-808D-27969486283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372330" y="3154657"/>
              <a:ext cx="1826416" cy="1005840"/>
            </p:xfrm>
            <a:graphic>
              <a:graphicData uri="http://schemas.openxmlformats.org/drawingml/2006/table">
                <a:tbl>
                  <a:tblPr/>
                  <a:tblGrid>
                    <a:gridCol w="18264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de-DE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rate </a:t>
                          </a:r>
                          <a:r>
                            <a:rPr kumimoji="0" lang="de-DE" sz="2000" b="0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for</a:t>
                          </a:r>
                          <a:r>
                            <a:rPr kumimoji="0" lang="de-DE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 </a:t>
                          </a:r>
                          <a:r>
                            <a:rPr kumimoji="0" lang="de-DE" sz="2000" b="0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reaching</a:t>
                          </a:r>
                          <a:r>
                            <a:rPr kumimoji="0" lang="de-DE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 </a:t>
                          </a:r>
                          <a:br>
                            <a:rPr kumimoji="0" lang="de-DE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</a:br>
                          <a:r>
                            <a:rPr kumimoji="0" lang="de-DE" sz="2000" b="0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state</a:t>
                          </a:r>
                          <a:r>
                            <a:rPr kumimoji="0" lang="de-DE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4D4D4D"/>
                              </a:solidFill>
                              <a:effectLst/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0" lang="de-DE" sz="20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rgbClr val="4D4D4D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oMath>
                          </a14:m>
                          <a:endParaRPr kumimoji="0" lang="de-DE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4D4D4D"/>
                            </a:solidFill>
                            <a:effectLst/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horzOverflow="overflow">
                        <a:lnL cap="flat">
                          <a:noFill/>
                        </a:lnL>
                        <a:lnR cap="flat">
                          <a:noFill/>
                        </a:lnR>
                        <a:lnT cap="flat">
                          <a:noFill/>
                        </a:lnT>
                        <a:lnB cap="flat"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01" name="Group 260">
                <a:extLst>
                  <a:ext uri="{FF2B5EF4-FFF2-40B4-BE49-F238E27FC236}">
                    <a16:creationId xmlns:a16="http://schemas.microsoft.com/office/drawing/2014/main" id="{27AB5044-3CB7-4B5D-808D-27969486283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372330" y="3154657"/>
              <a:ext cx="1826416" cy="1005840"/>
            </p:xfrm>
            <a:graphic>
              <a:graphicData uri="http://schemas.openxmlformats.org/drawingml/2006/table">
                <a:tbl>
                  <a:tblPr/>
                  <a:tblGrid>
                    <a:gridCol w="18264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05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horzOverflow="overflow">
                        <a:lnL cap="flat">
                          <a:noFill/>
                        </a:lnL>
                        <a:lnR cap="flat">
                          <a:noFill/>
                        </a:lnR>
                        <a:lnT cap="flat">
                          <a:noFill/>
                        </a:lnT>
                        <a:lnB cap="flat"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18"/>
                          <a:stretch>
                            <a:fillRect l="-3333" t="-2410" b="-108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602" name="Group 142">
            <a:extLst>
              <a:ext uri="{FF2B5EF4-FFF2-40B4-BE49-F238E27FC236}">
                <a16:creationId xmlns:a16="http://schemas.microsoft.com/office/drawing/2014/main" id="{7F1F9804-9073-44BF-AF1A-73C9BA915054}"/>
              </a:ext>
            </a:extLst>
          </p:cNvPr>
          <p:cNvGraphicFramePr>
            <a:graphicFrameLocks noGrp="1"/>
          </p:cNvGraphicFramePr>
          <p:nvPr/>
        </p:nvGraphicFramePr>
        <p:xfrm>
          <a:off x="2852932" y="3527720"/>
          <a:ext cx="303212" cy="396240"/>
        </p:xfrm>
        <a:graphic>
          <a:graphicData uri="http://schemas.openxmlformats.org/drawingml/2006/table">
            <a:tbl>
              <a:tblPr/>
              <a:tblGrid>
                <a:gridCol w="303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endParaRPr kumimoji="0" lang="de-DE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03" name="AutoShape 138">
            <a:extLst>
              <a:ext uri="{FF2B5EF4-FFF2-40B4-BE49-F238E27FC236}">
                <a16:creationId xmlns:a16="http://schemas.microsoft.com/office/drawing/2014/main" id="{D1430465-DC0D-4C5C-AD29-E48957547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8418" y="2699045"/>
            <a:ext cx="204787" cy="334962"/>
          </a:xfrm>
          <a:prstGeom prst="upArrow">
            <a:avLst>
              <a:gd name="adj1" fmla="val 50000"/>
              <a:gd name="adj2" fmla="val 40892"/>
            </a:avLst>
          </a:prstGeom>
          <a:solidFill>
            <a:srgbClr val="6666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04" name="AutoShape 139">
            <a:extLst>
              <a:ext uri="{FF2B5EF4-FFF2-40B4-BE49-F238E27FC236}">
                <a16:creationId xmlns:a16="http://schemas.microsoft.com/office/drawing/2014/main" id="{D03775FA-3EB7-4C7E-9D47-7E483D93A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3279" y="2695870"/>
            <a:ext cx="204788" cy="334962"/>
          </a:xfrm>
          <a:prstGeom prst="upArrow">
            <a:avLst>
              <a:gd name="adj1" fmla="val 50000"/>
              <a:gd name="adj2" fmla="val 40891"/>
            </a:avLst>
          </a:prstGeom>
          <a:solidFill>
            <a:srgbClr val="FF505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73961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2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A68E0B04-0B99-44E7-81EB-9C616327BD65}"/>
              </a:ext>
            </a:extLst>
          </p:cNvPr>
          <p:cNvGrpSpPr/>
          <p:nvPr/>
        </p:nvGrpSpPr>
        <p:grpSpPr>
          <a:xfrm>
            <a:off x="838200" y="2209800"/>
            <a:ext cx="4398962" cy="1363346"/>
            <a:chOff x="355160" y="2864903"/>
            <a:chExt cx="4398962" cy="1363346"/>
          </a:xfrm>
        </p:grpSpPr>
        <p:sp>
          <p:nvSpPr>
            <p:cNvPr id="2" name="Rectangle 2">
              <a:extLst>
                <a:ext uri="{FF2B5EF4-FFF2-40B4-BE49-F238E27FC236}">
                  <a16:creationId xmlns:a16="http://schemas.microsoft.com/office/drawing/2014/main" id="{D56D602B-2762-4183-A369-FC5017665C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60" y="3520224"/>
              <a:ext cx="1388868" cy="682625"/>
            </a:xfrm>
            <a:prstGeom prst="rect">
              <a:avLst/>
            </a:prstGeom>
            <a:solidFill>
              <a:srgbClr val="FFCCCC"/>
            </a:solidFill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" name="Rectangle 3">
              <a:extLst>
                <a:ext uri="{FF2B5EF4-FFF2-40B4-BE49-F238E27FC236}">
                  <a16:creationId xmlns:a16="http://schemas.microsoft.com/office/drawing/2014/main" id="{9D62F750-2620-4E08-8948-84AB5D7AC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3961" y="3545624"/>
              <a:ext cx="1388868" cy="682625"/>
            </a:xfrm>
            <a:prstGeom prst="rect">
              <a:avLst/>
            </a:prstGeom>
            <a:solidFill>
              <a:srgbClr val="CCECFF"/>
            </a:solidFill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graphicFrame>
          <p:nvGraphicFramePr>
            <p:cNvPr id="4" name="Object 4">
              <a:extLst>
                <a:ext uri="{FF2B5EF4-FFF2-40B4-BE49-F238E27FC236}">
                  <a16:creationId xmlns:a16="http://schemas.microsoft.com/office/drawing/2014/main" id="{C283AB50-6BEF-4D1A-9389-2B115904498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25064830"/>
                </p:ext>
              </p:extLst>
            </p:nvPr>
          </p:nvGraphicFramePr>
          <p:xfrm>
            <a:off x="431360" y="2864903"/>
            <a:ext cx="4322762" cy="13604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58" name="Equation" r:id="rId5" imgW="2743200" imgH="863280" progId="Equation.DSMT4">
                    <p:embed/>
                  </p:oleObj>
                </mc:Choice>
                <mc:Fallback>
                  <p:oleObj name="Equation" r:id="rId5" imgW="2743200" imgH="863280" progId="Equation.DSMT4">
                    <p:embed/>
                    <p:pic>
                      <p:nvPicPr>
                        <p:cNvPr id="4" name="Object 4">
                          <a:extLst>
                            <a:ext uri="{FF2B5EF4-FFF2-40B4-BE49-F238E27FC236}">
                              <a16:creationId xmlns:a16="http://schemas.microsoft.com/office/drawing/2014/main" id="{C283AB50-6BEF-4D1A-9389-2B115904498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1360" y="2864903"/>
                          <a:ext cx="4322762" cy="13604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" name="Titel 4">
            <a:extLst>
              <a:ext uri="{FF2B5EF4-FFF2-40B4-BE49-F238E27FC236}">
                <a16:creationId xmlns:a16="http://schemas.microsoft.com/office/drawing/2014/main" id="{3ECA13C6-360C-456F-8EB3-1673A76D0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Linear Dependency of State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2EB7684B-9462-4B04-932C-6AC62F0B31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Consider a finite state space </a:t>
                </a:r>
                <a14:m>
                  <m:oMath xmlns:m="http://schemas.openxmlformats.org/officeDocument/2006/math">
                    <m:r>
                      <a:rPr lang="en-US" noProof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noProof="0">
                        <a:latin typeface="Cambria Math" panose="02040503050406030204" pitchFamily="18" charset="0"/>
                      </a:rPr>
                      <m:t>0,1,2,…,</m:t>
                    </m:r>
                    <m:r>
                      <a:rPr lang="en-US" noProof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noProof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Stationary system of equations</a:t>
                </a:r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noProof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noProof="0" smtClean="0">
                        <a:latin typeface="Cambria Math" panose="02040503050406030204" pitchFamily="18" charset="0"/>
                      </a:rPr>
                      <m:t> + 2) </m:t>
                    </m:r>
                  </m:oMath>
                </a14:m>
                <a:r>
                  <a:rPr lang="en-US" noProof="0" dirty="0"/>
                  <a:t>equations for </a:t>
                </a:r>
                <a14:m>
                  <m:oMath xmlns:m="http://schemas.openxmlformats.org/officeDocument/2006/math">
                    <m:r>
                      <a:rPr lang="en-US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noProof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noProof="0" smtClean="0">
                        <a:latin typeface="Cambria Math" panose="02040503050406030204" pitchFamily="18" charset="0"/>
                      </a:rPr>
                      <m:t> + 1) </m:t>
                    </m:r>
                  </m:oMath>
                </a14:m>
                <a:r>
                  <a:rPr lang="en-US" noProof="0" dirty="0"/>
                  <a:t>unknowns (state probabilities)</a:t>
                </a:r>
              </a:p>
              <a:p>
                <a:pPr lvl="1"/>
                <a:r>
                  <a:rPr lang="en-US" noProof="0" dirty="0"/>
                  <a:t>Any arbitrarily chosen equation can be omitted due to linear dependency to solve the equation system</a:t>
                </a:r>
              </a:p>
            </p:txBody>
          </p:sp>
        </mc:Choice>
        <mc:Fallback xmlns="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2EB7684B-9462-4B04-932C-6AC62F0B31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7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2"/>
    </p:custDataLst>
    <p:extLst>
      <p:ext uri="{BB962C8B-B14F-4D97-AF65-F5344CB8AC3E}">
        <p14:creationId xmlns:p14="http://schemas.microsoft.com/office/powerpoint/2010/main" val="3468581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27CD89-EF7D-4355-9E62-47B86AD2C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Macro States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599308-F449-43FE-94FD-FD13DB9A7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14400"/>
            <a:ext cx="10668000" cy="5715000"/>
          </a:xfrm>
        </p:spPr>
        <p:txBody>
          <a:bodyPr>
            <a:normAutofit/>
          </a:bodyPr>
          <a:lstStyle/>
          <a:p>
            <a:r>
              <a:rPr lang="en-US" noProof="0" dirty="0"/>
              <a:t>Single state that cannot be further decomposed is also called a </a:t>
            </a:r>
            <a:r>
              <a:rPr lang="en-US" b="1" noProof="0" dirty="0">
                <a:solidFill>
                  <a:schemeClr val="accent5"/>
                </a:solidFill>
              </a:rPr>
              <a:t>micro state</a:t>
            </a:r>
          </a:p>
          <a:p>
            <a:r>
              <a:rPr lang="en-US" noProof="0" dirty="0"/>
              <a:t>Combination of any set of micro states leads to a</a:t>
            </a:r>
            <a:r>
              <a:rPr lang="en-US" b="1" noProof="0" dirty="0">
                <a:solidFill>
                  <a:schemeClr val="accent5"/>
                </a:solidFill>
              </a:rPr>
              <a:t> macro state</a:t>
            </a:r>
          </a:p>
          <a:p>
            <a:endParaRPr lang="en-US" b="1" noProof="0" dirty="0">
              <a:solidFill>
                <a:schemeClr val="accent5"/>
              </a:solidFill>
            </a:endParaRPr>
          </a:p>
          <a:p>
            <a:r>
              <a:rPr lang="en-US" noProof="0" dirty="0"/>
              <a:t>Example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Appropriate choice of macro states often </a:t>
            </a:r>
            <a:br>
              <a:rPr lang="en-US" noProof="0" dirty="0"/>
            </a:br>
            <a:r>
              <a:rPr lang="en-US" noProof="0" dirty="0"/>
              <a:t>provides simpler system of equations </a:t>
            </a:r>
            <a:br>
              <a:rPr lang="en-US" noProof="0" dirty="0"/>
            </a:br>
            <a:r>
              <a:rPr lang="en-US" noProof="0" dirty="0"/>
              <a:t>for computing the (micro) state probabilities</a:t>
            </a:r>
          </a:p>
          <a:p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55BA33B-FB9D-425E-A803-DBD2A5BDB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5514C6D-139A-4FD1-91D2-8160D9A7AE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27" t="5870" r="8733"/>
          <a:stretch/>
        </p:blipFill>
        <p:spPr>
          <a:xfrm>
            <a:off x="5638800" y="1600200"/>
            <a:ext cx="6324600" cy="41148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81D78A7-7A91-403E-BBB8-D49BEC9A3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" y="2438400"/>
            <a:ext cx="5931366" cy="175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7973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27CD89-EF7D-4355-9E62-47B86AD2C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Global Equilibrium Equation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599308-F449-43FE-94FD-FD13DB9A7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State equation for an arbitrary macro state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Relates transition probability densities between a macro state and rest in the state space</a:t>
            </a:r>
          </a:p>
          <a:p>
            <a:r>
              <a:rPr lang="en-US" noProof="0" dirty="0"/>
              <a:t>Global equilibrium equations are also referred to as full or </a:t>
            </a:r>
            <a:r>
              <a:rPr lang="en-US" b="1" noProof="0" dirty="0">
                <a:solidFill>
                  <a:schemeClr val="accent5"/>
                </a:solidFill>
              </a:rPr>
              <a:t>global balance equations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55BA33B-FB9D-425E-A803-DBD2A5BDB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86F0AA0-4A25-4C31-8E0B-3BCFF4039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24000"/>
            <a:ext cx="6681831" cy="162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85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96F45E31-33FF-4E08-B20C-BA04DE132CF8}"/>
              </a:ext>
            </a:extLst>
          </p:cNvPr>
          <p:cNvSpPr/>
          <p:nvPr/>
        </p:nvSpPr>
        <p:spPr bwMode="auto">
          <a:xfrm>
            <a:off x="6324600" y="2172630"/>
            <a:ext cx="5715000" cy="1752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AD7D88-7DB2-4D5B-931F-AC92ACCBA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Chapter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E244C1-9E59-43E4-A58A-D96A5DA75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14400"/>
            <a:ext cx="6019800" cy="5441950"/>
          </a:xfrm>
        </p:spPr>
        <p:txBody>
          <a:bodyPr>
            <a:normAutofit/>
          </a:bodyPr>
          <a:lstStyle/>
          <a:p>
            <a:pPr marL="0" indent="0" defTabSz="268288">
              <a:buFont typeface="Wingdings 3" pitchFamily="18" charset="2"/>
              <a:buNone/>
            </a:pPr>
            <a:r>
              <a:rPr lang="en-US" sz="1800" b="1" kern="0" noProof="0" dirty="0">
                <a:solidFill>
                  <a:schemeClr val="accent5"/>
                </a:solidFill>
              </a:rPr>
              <a:t>3 	Elementary Random Processes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noProof="0" dirty="0"/>
              <a:t>	3.1 Stochastic Processes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noProof="0" dirty="0"/>
              <a:t>		3.1.1 Definition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noProof="0" dirty="0"/>
              <a:t>		3.1.2 Markov Processes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noProof="0" dirty="0"/>
              <a:t>		3.1.3 Elementary Processes in Performance Models</a:t>
            </a:r>
          </a:p>
          <a:p>
            <a:pPr marL="0" indent="0" defTabSz="268288">
              <a:lnSpc>
                <a:spcPct val="80000"/>
              </a:lnSpc>
              <a:buNone/>
            </a:pPr>
            <a:endParaRPr lang="en-US" sz="1600" b="0" noProof="0" dirty="0"/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noProof="0" dirty="0"/>
              <a:t>	3.2 Renewal Processes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noProof="0" dirty="0"/>
              <a:t>		3.2.1 Definition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noProof="0" dirty="0"/>
              <a:t>		3.2.2 Analysis of Recurrence Time</a:t>
            </a:r>
          </a:p>
          <a:p>
            <a:pPr marL="0" indent="0" defTabSz="268288">
              <a:lnSpc>
                <a:spcPct val="80000"/>
              </a:lnSpc>
              <a:buNone/>
            </a:pPr>
            <a:endParaRPr lang="en-US" sz="1600" b="0" noProof="0" dirty="0"/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noProof="0" dirty="0"/>
              <a:t>	3.3 Poisson Process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noProof="0" dirty="0"/>
              <a:t>		3.3.1 Definition of a Poisson Process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noProof="0" dirty="0"/>
              <a:t>		3.3.2 Properties of the Poisson Process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noProof="0" dirty="0"/>
              <a:t>		3.3.3 Poisson Arrivals during Arbitrarily Distributed Interval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800" b="0" noProof="0" dirty="0"/>
              <a:t>	</a:t>
            </a:r>
            <a:endParaRPr lang="en-US" sz="160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C8EAEF-4811-4435-A845-96024A075B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177FE94-D9F7-4637-AB61-979750C6F81A}"/>
              </a:ext>
            </a:extLst>
          </p:cNvPr>
          <p:cNvSpPr txBox="1">
            <a:spLocks/>
          </p:cNvSpPr>
          <p:nvPr/>
        </p:nvSpPr>
        <p:spPr>
          <a:xfrm>
            <a:off x="6248400" y="1273098"/>
            <a:ext cx="5715000" cy="47467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80000"/>
              <a:buFont typeface="Wingdings 3" pitchFamily="18" charset="2"/>
              <a:buChar char="u"/>
              <a:defRPr lang="en-GB" sz="2400">
                <a:solidFill>
                  <a:srgbClr val="4D4D4D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100000"/>
              <a:buFont typeface="Wingdings" pitchFamily="2" charset="2"/>
              <a:buChar char="§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–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•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 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dirty="0"/>
              <a:t>	3.4 Superposition of Independent Renewal Processes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dirty="0"/>
              <a:t>		3.4.1 Superposition of Poisson Processes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dirty="0"/>
              <a:t>		3.4.2 Palm-</a:t>
            </a:r>
            <a:r>
              <a:rPr lang="en-US" sz="1600" b="0" dirty="0" err="1"/>
              <a:t>Khintchine</a:t>
            </a:r>
            <a:r>
              <a:rPr lang="en-US" sz="1600" b="0" dirty="0"/>
              <a:t> Theorem</a:t>
            </a:r>
          </a:p>
          <a:p>
            <a:pPr marL="0" indent="0" defTabSz="268288">
              <a:lnSpc>
                <a:spcPct val="80000"/>
              </a:lnSpc>
              <a:buNone/>
            </a:pPr>
            <a:endParaRPr lang="en-US" sz="1600" b="0" dirty="0"/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dirty="0"/>
              <a:t>	3.5 Markov State Process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dirty="0"/>
              <a:t>		3.5.1 Definition of Continuous-Time Markov Chain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dirty="0"/>
              <a:t>		3.5.2 Transition Behavior of Markovian State Processes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dirty="0"/>
              <a:t>		3.5.3 State Equations and State Probabilities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dirty="0"/>
              <a:t>		3.5.4 Examples of Transition Probability Densities</a:t>
            </a:r>
          </a:p>
          <a:p>
            <a:pPr marL="0" indent="0" defTabSz="268288">
              <a:lnSpc>
                <a:spcPct val="80000"/>
              </a:lnSpc>
              <a:buNone/>
            </a:pPr>
            <a:r>
              <a:rPr lang="en-US" sz="1600" b="0" dirty="0"/>
              <a:t>		3.5.5 Birth-and-Death Processes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199070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Example: Stationary State Equations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76C68E52-D1A3-4A70-A0A4-8BA61514B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0E9C1EA-543B-4567-B3BC-766B84CC50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30</a:t>
            </a:fld>
            <a:endParaRPr lang="en-GB"/>
          </a:p>
        </p:txBody>
      </p:sp>
      <p:sp>
        <p:nvSpPr>
          <p:cNvPr id="44041" name="Rectangle 10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F1C0801-DD80-4006-B48A-7DFCB0EB002E}"/>
              </a:ext>
            </a:extLst>
          </p:cNvPr>
          <p:cNvSpPr txBox="1"/>
          <p:nvPr/>
        </p:nvSpPr>
        <p:spPr>
          <a:xfrm>
            <a:off x="10706100" y="115888"/>
            <a:ext cx="1295400" cy="64611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2000" b="0" dirty="0" err="1">
                <a:solidFill>
                  <a:schemeClr val="bg1"/>
                </a:solidFill>
                <a:latin typeface="+mn-lt"/>
              </a:rPr>
              <a:t>Lecture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9723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Example: Stationary Macro State Equations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42AFCF04-306E-45A5-8B9F-3811E2369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0E9C1EA-543B-4567-B3BC-766B84CC50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31</a:t>
            </a:fld>
            <a:endParaRPr lang="en-GB"/>
          </a:p>
        </p:txBody>
      </p:sp>
      <p:sp>
        <p:nvSpPr>
          <p:cNvPr id="44041" name="Rectangle 10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259D9BF-3092-4D99-A0B2-0636356C7F8C}"/>
              </a:ext>
            </a:extLst>
          </p:cNvPr>
          <p:cNvSpPr txBox="1"/>
          <p:nvPr/>
        </p:nvSpPr>
        <p:spPr>
          <a:xfrm>
            <a:off x="10706100" y="115888"/>
            <a:ext cx="1295400" cy="64611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2000" b="0" dirty="0" err="1">
                <a:solidFill>
                  <a:schemeClr val="bg1"/>
                </a:solidFill>
                <a:latin typeface="+mn-lt"/>
              </a:rPr>
              <a:t>Lecture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4585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F1ABE1-FD99-44CB-9C4C-77E8212EC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Summary: Stationary Equation System</a:t>
            </a:r>
          </a:p>
        </p:txBody>
      </p:sp>
      <p:sp>
        <p:nvSpPr>
          <p:cNvPr id="458" name="Inhaltsplatzhalter 457">
            <a:extLst>
              <a:ext uri="{FF2B5EF4-FFF2-40B4-BE49-F238E27FC236}">
                <a16:creationId xmlns:a16="http://schemas.microsoft.com/office/drawing/2014/main" id="{CED81FB4-7C2C-45E0-A064-129990E35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591199-979A-40C8-BBA5-051643B68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32</a:t>
            </a:fld>
            <a:endParaRPr lang="en-GB"/>
          </a:p>
        </p:txBody>
      </p:sp>
      <p:sp>
        <p:nvSpPr>
          <p:cNvPr id="454" name="Textfeld 453">
            <a:extLst>
              <a:ext uri="{FF2B5EF4-FFF2-40B4-BE49-F238E27FC236}">
                <a16:creationId xmlns:a16="http://schemas.microsoft.com/office/drawing/2014/main" id="{F9F6FF3F-C82D-4984-8473-3417B104793F}"/>
              </a:ext>
            </a:extLst>
          </p:cNvPr>
          <p:cNvSpPr txBox="1"/>
          <p:nvPr/>
        </p:nvSpPr>
        <p:spPr>
          <a:xfrm>
            <a:off x="10706100" y="115888"/>
            <a:ext cx="1295400" cy="64611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2000" b="0" dirty="0" err="1">
                <a:solidFill>
                  <a:schemeClr val="bg1"/>
                </a:solidFill>
                <a:latin typeface="+mn-lt"/>
              </a:rPr>
              <a:t>Lecture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77386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85A21F-6845-4952-A0B7-C43362EDF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44908A-6020-4CC4-87EE-0D87BE88E3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11C08F-DA7B-4D3A-9F5C-B6742590B8E3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007D3B-5E96-4056-BF1E-CDC6A0104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defTabSz="268288">
              <a:lnSpc>
                <a:spcPct val="80000"/>
              </a:lnSpc>
              <a:buNone/>
            </a:pPr>
            <a:r>
              <a:rPr lang="en-US" sz="3600" noProof="0" dirty="0"/>
              <a:t>Examples of Transition Probability Densities</a:t>
            </a:r>
          </a:p>
        </p:txBody>
      </p:sp>
    </p:spTree>
    <p:extLst>
      <p:ext uri="{BB962C8B-B14F-4D97-AF65-F5344CB8AC3E}">
        <p14:creationId xmlns:p14="http://schemas.microsoft.com/office/powerpoint/2010/main" val="28426369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Transition Probability Densities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5262BE3-ED08-49D0-AFA9-B6B0948D0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What is the transition probability density of a Markov state process?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Example: M/M/n-0 </a:t>
            </a:r>
          </a:p>
          <a:p>
            <a:pPr lvl="1"/>
            <a:r>
              <a:rPr lang="en-US" noProof="0" dirty="0"/>
              <a:t>transition rates of a Poisson process?</a:t>
            </a:r>
          </a:p>
          <a:p>
            <a:endParaRPr lang="en-US" noProof="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A05F99A-8DAF-4321-BEA3-1AA3398DC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34</a:t>
            </a:fld>
            <a:endParaRPr lang="en-GB"/>
          </a:p>
        </p:txBody>
      </p:sp>
      <p:sp>
        <p:nvSpPr>
          <p:cNvPr id="45059" name="Rectangle 4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45060" name="Rectangle 6"/>
          <p:cNvSpPr>
            <a:spLocks noChangeArrowheads="1"/>
          </p:cNvSpPr>
          <p:nvPr/>
        </p:nvSpPr>
        <p:spPr bwMode="auto">
          <a:xfrm>
            <a:off x="1143001" y="22749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45061" name="Rectangle 10"/>
          <p:cNvSpPr>
            <a:spLocks noChangeArrowheads="1"/>
          </p:cNvSpPr>
          <p:nvPr/>
        </p:nvSpPr>
        <p:spPr bwMode="auto">
          <a:xfrm>
            <a:off x="5381625" y="2012950"/>
            <a:ext cx="1303338" cy="566738"/>
          </a:xfrm>
          <a:prstGeom prst="rect">
            <a:avLst/>
          </a:prstGeom>
          <a:solidFill>
            <a:srgbClr val="F0F0F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5062" name="Freeform 11"/>
          <p:cNvSpPr>
            <a:spLocks/>
          </p:cNvSpPr>
          <p:nvPr/>
        </p:nvSpPr>
        <p:spPr bwMode="auto">
          <a:xfrm>
            <a:off x="5375275" y="2008188"/>
            <a:ext cx="1309688" cy="571500"/>
          </a:xfrm>
          <a:custGeom>
            <a:avLst/>
            <a:gdLst>
              <a:gd name="T0" fmla="*/ 10080629 w 825"/>
              <a:gd name="T1" fmla="*/ 0 h 360"/>
              <a:gd name="T2" fmla="*/ 0 w 825"/>
              <a:gd name="T3" fmla="*/ 0 h 360"/>
              <a:gd name="T4" fmla="*/ 0 w 825"/>
              <a:gd name="T5" fmla="*/ 907256250 h 360"/>
              <a:gd name="T6" fmla="*/ 2079130494 w 825"/>
              <a:gd name="T7" fmla="*/ 907256250 h 360"/>
              <a:gd name="T8" fmla="*/ 2079130494 w 825"/>
              <a:gd name="T9" fmla="*/ 0 h 360"/>
              <a:gd name="T10" fmla="*/ 2071569228 w 825"/>
              <a:gd name="T11" fmla="*/ 0 h 360"/>
              <a:gd name="T12" fmla="*/ 10080629 w 825"/>
              <a:gd name="T13" fmla="*/ 0 h 360"/>
              <a:gd name="T14" fmla="*/ 10080629 w 825"/>
              <a:gd name="T15" fmla="*/ 15120938 h 360"/>
              <a:gd name="T16" fmla="*/ 2071569228 w 825"/>
              <a:gd name="T17" fmla="*/ 15120938 h 360"/>
              <a:gd name="T18" fmla="*/ 2061488600 w 825"/>
              <a:gd name="T19" fmla="*/ 7561263 h 360"/>
              <a:gd name="T20" fmla="*/ 2061488600 w 825"/>
              <a:gd name="T21" fmla="*/ 897175625 h 360"/>
              <a:gd name="T22" fmla="*/ 2071569228 w 825"/>
              <a:gd name="T23" fmla="*/ 889615950 h 360"/>
              <a:gd name="T24" fmla="*/ 10080629 w 825"/>
              <a:gd name="T25" fmla="*/ 889615950 h 360"/>
              <a:gd name="T26" fmla="*/ 17641894 w 825"/>
              <a:gd name="T27" fmla="*/ 897175625 h 360"/>
              <a:gd name="T28" fmla="*/ 17641894 w 825"/>
              <a:gd name="T29" fmla="*/ 7561263 h 360"/>
              <a:gd name="T30" fmla="*/ 10080629 w 825"/>
              <a:gd name="T31" fmla="*/ 15120938 h 360"/>
              <a:gd name="T32" fmla="*/ 10080629 w 825"/>
              <a:gd name="T33" fmla="*/ 0 h 36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25" h="360">
                <a:moveTo>
                  <a:pt x="4" y="0"/>
                </a:moveTo>
                <a:lnTo>
                  <a:pt x="0" y="0"/>
                </a:lnTo>
                <a:lnTo>
                  <a:pt x="0" y="360"/>
                </a:lnTo>
                <a:lnTo>
                  <a:pt x="825" y="360"/>
                </a:lnTo>
                <a:lnTo>
                  <a:pt x="825" y="0"/>
                </a:lnTo>
                <a:lnTo>
                  <a:pt x="822" y="0"/>
                </a:lnTo>
                <a:lnTo>
                  <a:pt x="4" y="0"/>
                </a:lnTo>
                <a:lnTo>
                  <a:pt x="4" y="6"/>
                </a:lnTo>
                <a:lnTo>
                  <a:pt x="822" y="6"/>
                </a:lnTo>
                <a:lnTo>
                  <a:pt x="818" y="3"/>
                </a:lnTo>
                <a:lnTo>
                  <a:pt x="818" y="356"/>
                </a:lnTo>
                <a:lnTo>
                  <a:pt x="822" y="353"/>
                </a:lnTo>
                <a:lnTo>
                  <a:pt x="4" y="353"/>
                </a:lnTo>
                <a:lnTo>
                  <a:pt x="7" y="356"/>
                </a:lnTo>
                <a:lnTo>
                  <a:pt x="7" y="3"/>
                </a:lnTo>
                <a:lnTo>
                  <a:pt x="4" y="6"/>
                </a:lnTo>
                <a:lnTo>
                  <a:pt x="4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5063" name="Rectangle 12"/>
          <p:cNvSpPr>
            <a:spLocks noChangeArrowheads="1"/>
          </p:cNvSpPr>
          <p:nvPr/>
        </p:nvSpPr>
        <p:spPr bwMode="auto">
          <a:xfrm>
            <a:off x="5311775" y="2744788"/>
            <a:ext cx="1474186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de-DE" sz="2000" b="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Markov</a:t>
            </a:r>
          </a:p>
          <a:p>
            <a:r>
              <a:rPr lang="de-DE" sz="2000" b="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state</a:t>
            </a:r>
            <a:r>
              <a:rPr lang="de-DE" sz="2000" b="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2000" b="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  <a:endParaRPr lang="de-DE" sz="2000" b="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DE" sz="2000" b="0" dirty="0">
                <a:solidFill>
                  <a:srgbClr val="000000"/>
                </a:solidFill>
                <a:latin typeface="Book Antiqua" pitchFamily="18" charset="0"/>
              </a:rPr>
              <a:t>X(t)</a:t>
            </a:r>
            <a:endParaRPr lang="de-DE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065" name="Rectangle 16"/>
          <p:cNvSpPr>
            <a:spLocks noChangeArrowheads="1"/>
          </p:cNvSpPr>
          <p:nvPr/>
        </p:nvSpPr>
        <p:spPr bwMode="auto">
          <a:xfrm>
            <a:off x="5692776" y="2162176"/>
            <a:ext cx="71974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de-DE" sz="2000" b="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</a:t>
            </a:r>
            <a:endParaRPr lang="de-DE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066" name="Freeform 17"/>
          <p:cNvSpPr>
            <a:spLocks/>
          </p:cNvSpPr>
          <p:nvPr/>
        </p:nvSpPr>
        <p:spPr bwMode="auto">
          <a:xfrm>
            <a:off x="3986213" y="2263776"/>
            <a:ext cx="1104900" cy="11113"/>
          </a:xfrm>
          <a:custGeom>
            <a:avLst/>
            <a:gdLst>
              <a:gd name="T0" fmla="*/ 7561263 w 696"/>
              <a:gd name="T1" fmla="*/ 0 h 7"/>
              <a:gd name="T2" fmla="*/ 0 w 696"/>
              <a:gd name="T3" fmla="*/ 0 h 7"/>
              <a:gd name="T4" fmla="*/ 0 w 696"/>
              <a:gd name="T5" fmla="*/ 17642681 h 7"/>
              <a:gd name="T6" fmla="*/ 1754028750 w 696"/>
              <a:gd name="T7" fmla="*/ 17642681 h 7"/>
              <a:gd name="T8" fmla="*/ 1754028750 w 696"/>
              <a:gd name="T9" fmla="*/ 0 h 7"/>
              <a:gd name="T10" fmla="*/ 1746469075 w 696"/>
              <a:gd name="T11" fmla="*/ 0 h 7"/>
              <a:gd name="T12" fmla="*/ 7561263 w 696"/>
              <a:gd name="T13" fmla="*/ 0 h 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96" h="7">
                <a:moveTo>
                  <a:pt x="3" y="0"/>
                </a:moveTo>
                <a:lnTo>
                  <a:pt x="0" y="0"/>
                </a:lnTo>
                <a:lnTo>
                  <a:pt x="0" y="7"/>
                </a:lnTo>
                <a:lnTo>
                  <a:pt x="696" y="7"/>
                </a:lnTo>
                <a:lnTo>
                  <a:pt x="696" y="0"/>
                </a:lnTo>
                <a:lnTo>
                  <a:pt x="693" y="0"/>
                </a:lnTo>
                <a:lnTo>
                  <a:pt x="3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5067" name="Freeform 18"/>
          <p:cNvSpPr>
            <a:spLocks/>
          </p:cNvSpPr>
          <p:nvPr/>
        </p:nvSpPr>
        <p:spPr bwMode="auto">
          <a:xfrm>
            <a:off x="6748464" y="2263776"/>
            <a:ext cx="896937" cy="11113"/>
          </a:xfrm>
          <a:custGeom>
            <a:avLst/>
            <a:gdLst>
              <a:gd name="T0" fmla="*/ 10080619 w 565"/>
              <a:gd name="T1" fmla="*/ 0 h 7"/>
              <a:gd name="T2" fmla="*/ 0 w 565"/>
              <a:gd name="T3" fmla="*/ 0 h 7"/>
              <a:gd name="T4" fmla="*/ 0 w 565"/>
              <a:gd name="T5" fmla="*/ 17642681 h 7"/>
              <a:gd name="T6" fmla="*/ 1423886694 w 565"/>
              <a:gd name="T7" fmla="*/ 17642681 h 7"/>
              <a:gd name="T8" fmla="*/ 1423886694 w 565"/>
              <a:gd name="T9" fmla="*/ 0 h 7"/>
              <a:gd name="T10" fmla="*/ 1416327023 w 565"/>
              <a:gd name="T11" fmla="*/ 0 h 7"/>
              <a:gd name="T12" fmla="*/ 10080619 w 565"/>
              <a:gd name="T13" fmla="*/ 0 h 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65" h="7">
                <a:moveTo>
                  <a:pt x="4" y="0"/>
                </a:moveTo>
                <a:lnTo>
                  <a:pt x="0" y="0"/>
                </a:lnTo>
                <a:lnTo>
                  <a:pt x="0" y="7"/>
                </a:lnTo>
                <a:lnTo>
                  <a:pt x="565" y="7"/>
                </a:lnTo>
                <a:lnTo>
                  <a:pt x="565" y="0"/>
                </a:lnTo>
                <a:lnTo>
                  <a:pt x="562" y="0"/>
                </a:lnTo>
                <a:lnTo>
                  <a:pt x="4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5068" name="Freeform 19"/>
          <p:cNvSpPr>
            <a:spLocks/>
          </p:cNvSpPr>
          <p:nvPr/>
        </p:nvSpPr>
        <p:spPr bwMode="auto">
          <a:xfrm>
            <a:off x="5026026" y="2189164"/>
            <a:ext cx="295275" cy="128587"/>
          </a:xfrm>
          <a:custGeom>
            <a:avLst/>
            <a:gdLst>
              <a:gd name="T0" fmla="*/ 0 w 186"/>
              <a:gd name="T1" fmla="*/ 0 h 81"/>
              <a:gd name="T2" fmla="*/ 468749063 w 186"/>
              <a:gd name="T3" fmla="*/ 100805858 h 81"/>
              <a:gd name="T4" fmla="*/ 0 w 186"/>
              <a:gd name="T5" fmla="*/ 204131069 h 81"/>
              <a:gd name="T6" fmla="*/ 0 w 186"/>
              <a:gd name="T7" fmla="*/ 0 h 8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6" h="81">
                <a:moveTo>
                  <a:pt x="0" y="0"/>
                </a:moveTo>
                <a:lnTo>
                  <a:pt x="186" y="40"/>
                </a:lnTo>
                <a:lnTo>
                  <a:pt x="0" y="81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5069" name="Freeform 20"/>
          <p:cNvSpPr>
            <a:spLocks/>
          </p:cNvSpPr>
          <p:nvPr/>
        </p:nvSpPr>
        <p:spPr bwMode="auto">
          <a:xfrm>
            <a:off x="7586664" y="2193925"/>
            <a:ext cx="295275" cy="134938"/>
          </a:xfrm>
          <a:custGeom>
            <a:avLst/>
            <a:gdLst>
              <a:gd name="T0" fmla="*/ 0 w 186"/>
              <a:gd name="T1" fmla="*/ 0 h 85"/>
              <a:gd name="T2" fmla="*/ 468749063 w 186"/>
              <a:gd name="T3" fmla="*/ 103327583 h 85"/>
              <a:gd name="T4" fmla="*/ 0 w 186"/>
              <a:gd name="T5" fmla="*/ 214214869 h 85"/>
              <a:gd name="T6" fmla="*/ 0 w 186"/>
              <a:gd name="T7" fmla="*/ 0 h 8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6" h="85">
                <a:moveTo>
                  <a:pt x="0" y="0"/>
                </a:moveTo>
                <a:lnTo>
                  <a:pt x="186" y="41"/>
                </a:lnTo>
                <a:lnTo>
                  <a:pt x="0" y="85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5070" name="Rectangle 21"/>
          <p:cNvSpPr>
            <a:spLocks noChangeArrowheads="1"/>
          </p:cNvSpPr>
          <p:nvPr/>
        </p:nvSpPr>
        <p:spPr bwMode="auto">
          <a:xfrm>
            <a:off x="2849563" y="2408239"/>
            <a:ext cx="161262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de-DE" sz="2000" b="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arrival</a:t>
            </a:r>
            <a:r>
              <a:rPr lang="de-DE" sz="2000" b="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2000" b="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  <a:endParaRPr lang="de-DE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8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6424126"/>
              </p:ext>
            </p:extLst>
          </p:nvPr>
        </p:nvGraphicFramePr>
        <p:xfrm>
          <a:off x="5562600" y="4249423"/>
          <a:ext cx="1360488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6" name="Equation" r:id="rId5" imgW="736600" imgH="203200" progId="">
                  <p:embed/>
                </p:oleObj>
              </mc:Choice>
              <mc:Fallback>
                <p:oleObj name="Equation" r:id="rId5" imgW="736600" imgH="203200" progId="">
                  <p:embed/>
                  <p:pic>
                    <p:nvPicPr>
                      <p:cNvPr id="18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4249423"/>
                        <a:ext cx="1360488" cy="374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Grafik 12">
            <a:extLst>
              <a:ext uri="{FF2B5EF4-FFF2-40B4-BE49-F238E27FC236}">
                <a16:creationId xmlns:a16="http://schemas.microsoft.com/office/drawing/2014/main" id="{266F849A-A15B-4284-B64C-8B8AF6651A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4692512"/>
            <a:ext cx="7772400" cy="1393963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510065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Transition Probability Density of Poisson Arrival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Inhaltsplatzhalter 13">
                <a:extLst>
                  <a:ext uri="{FF2B5EF4-FFF2-40B4-BE49-F238E27FC236}">
                    <a16:creationId xmlns:a16="http://schemas.microsoft.com/office/drawing/2014/main" id="{12AED5BC-A43A-4B7C-B26F-3053A4DD86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Transition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  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noProof="0" dirty="0"/>
                  <a:t>:  arriving customer is accepted</a:t>
                </a:r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14" name="Inhaltsplatzhalter 13">
                <a:extLst>
                  <a:ext uri="{FF2B5EF4-FFF2-40B4-BE49-F238E27FC236}">
                    <a16:creationId xmlns:a16="http://schemas.microsoft.com/office/drawing/2014/main" id="{12AED5BC-A43A-4B7C-B26F-3053A4DD86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7CA0AAA-E74C-46A1-93D2-156B06A5C6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35</a:t>
            </a:fld>
            <a:endParaRPr lang="en-GB"/>
          </a:p>
        </p:txBody>
      </p:sp>
      <p:sp>
        <p:nvSpPr>
          <p:cNvPr id="52231" name="Rectangle 7"/>
          <p:cNvSpPr>
            <a:spLocks noChangeArrowheads="1"/>
          </p:cNvSpPr>
          <p:nvPr/>
        </p:nvSpPr>
        <p:spPr bwMode="auto">
          <a:xfrm>
            <a:off x="1153870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pic>
        <p:nvPicPr>
          <p:cNvPr id="308" name="Grafik 307">
            <a:extLst>
              <a:ext uri="{FF2B5EF4-FFF2-40B4-BE49-F238E27FC236}">
                <a16:creationId xmlns:a16="http://schemas.microsoft.com/office/drawing/2014/main" id="{416069B0-507A-48FE-B206-2CC7682B6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838200"/>
            <a:ext cx="7924800" cy="281995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251C4A45-1D99-42D7-B354-BB8A87460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4267200"/>
            <a:ext cx="6509857" cy="152679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92D7EE77-8AF2-4430-909F-A18F7574ED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0" y="914400"/>
            <a:ext cx="2986481" cy="6795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E234C9C8-55EE-4F8F-861A-0244D0F70DA8}"/>
                  </a:ext>
                </a:extLst>
              </p:cNvPr>
              <p:cNvSpPr txBox="1"/>
              <p:nvPr/>
            </p:nvSpPr>
            <p:spPr>
              <a:xfrm>
                <a:off x="7271857" y="4425466"/>
                <a:ext cx="5257800" cy="413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+1|</m:t>
                      </m:r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de-DE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rgbClr val="4D4D4D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E234C9C8-55EE-4F8F-861A-0244D0F70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857" y="4425466"/>
                <a:ext cx="5257800" cy="413511"/>
              </a:xfrm>
              <a:prstGeom prst="rect">
                <a:avLst/>
              </a:prstGeom>
              <a:blipFill>
                <a:blip r:embed="rId8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384497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2578A6A-44CE-44C6-AB76-C44128E931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88" t="5614" r="6493"/>
          <a:stretch/>
        </p:blipFill>
        <p:spPr>
          <a:xfrm>
            <a:off x="5516576" y="914400"/>
            <a:ext cx="6675424" cy="486160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10B5F4-BE3A-4F24-A2FA-7D2FFF633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Transition Probability Density for Exponential Service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9AD8C85-0447-463B-9E87-99EB21B770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noProof="0" dirty="0"/>
                  <a:t> servers with exponential service times</a:t>
                </a:r>
              </a:p>
              <a:p>
                <a:endParaRPr lang="en-US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Interval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noProof="0" dirty="0"/>
                  <a:t> until next service termination</a:t>
                </a:r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Transition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noProof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9AD8C85-0447-463B-9E87-99EB21B770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DC18C6-B113-4D3C-9DC3-85FC49EC11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E1C4231-7DF4-43B6-B181-2C83E8294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20" y="1234580"/>
            <a:ext cx="3120705" cy="74662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6CE5450-7FCD-45A6-A8F9-8BA9E3654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311" y="2362200"/>
            <a:ext cx="2650921" cy="102345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376D1FC-AFDD-488E-90D4-D70EA5FF16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11" y="3276600"/>
            <a:ext cx="4563611" cy="87245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3BCF317-F556-4BEE-A350-923A9A372C9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564" t="12754"/>
          <a:stretch/>
        </p:blipFill>
        <p:spPr>
          <a:xfrm>
            <a:off x="990600" y="4541802"/>
            <a:ext cx="6372837" cy="159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3626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85A21F-6845-4952-A0B7-C43362EDF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44908A-6020-4CC4-87EE-0D87BE88E3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11C08F-DA7B-4D3A-9F5C-B6742590B8E3}" type="slidenum">
              <a:rPr lang="en-GB" smtClean="0"/>
              <a:pPr>
                <a:defRPr/>
              </a:pPr>
              <a:t>37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007D3B-5E96-4056-BF1E-CDC6A0104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defTabSz="268288">
              <a:lnSpc>
                <a:spcPct val="80000"/>
              </a:lnSpc>
              <a:buNone/>
            </a:pPr>
            <a:r>
              <a:rPr lang="en-US" sz="3600" noProof="0" dirty="0"/>
              <a:t>Birth-and-Death Processes</a:t>
            </a:r>
          </a:p>
        </p:txBody>
      </p:sp>
    </p:spTree>
    <p:extLst>
      <p:ext uri="{BB962C8B-B14F-4D97-AF65-F5344CB8AC3E}">
        <p14:creationId xmlns:p14="http://schemas.microsoft.com/office/powerpoint/2010/main" val="35772541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Birth-and-Death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61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04800" y="914400"/>
                <a:ext cx="10668000" cy="5562600"/>
              </a:xfrm>
            </p:spPr>
            <p:txBody>
              <a:bodyPr>
                <a:normAutofit/>
              </a:bodyPr>
              <a:lstStyle/>
              <a:p>
                <a:r>
                  <a:rPr lang="en-US" noProof="0" dirty="0"/>
                  <a:t>Markov processes in which only transitions between neighboring states occur</a:t>
                </a:r>
              </a:p>
              <a:p>
                <a:r>
                  <a:rPr lang="en-US" noProof="0" dirty="0"/>
                  <a:t>State transition diagram of a finite-state, one-dimensional BD process</a:t>
                </a:r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Pure birth process: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noProof="0" dirty="0"/>
                  <a:t> </a:t>
                </a:r>
              </a:p>
              <a:p>
                <a:pPr lvl="1"/>
                <a:r>
                  <a:rPr lang="en-US" noProof="0" dirty="0"/>
                  <a:t>equilibrium: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)=1 , 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r>
                  <a:rPr lang="en-US" sz="2400" noProof="0" dirty="0"/>
                  <a:t> </a:t>
                </a:r>
                <a:r>
                  <a:rPr lang="en-US" noProof="0" dirty="0"/>
                  <a:t>otherwise</a:t>
                </a:r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686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10668000" cy="5562600"/>
              </a:xfrm>
              <a:blipFill>
                <a:blip r:embed="rId4"/>
                <a:stretch>
                  <a:fillRect l="-229" t="-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E967658-41BE-48F0-BBFE-8CDF6D6B7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38</a:t>
            </a:fld>
            <a:endParaRPr lang="en-GB"/>
          </a:p>
        </p:txBody>
      </p:sp>
      <p:sp>
        <p:nvSpPr>
          <p:cNvPr id="68613" name="Rectangle 5"/>
          <p:cNvSpPr>
            <a:spLocks noChangeArrowheads="1"/>
          </p:cNvSpPr>
          <p:nvPr/>
        </p:nvSpPr>
        <p:spPr bwMode="auto">
          <a:xfrm>
            <a:off x="1143001" y="2765526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68615" name="Rectangle 7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68617" name="Rectangle 9"/>
          <p:cNvSpPr>
            <a:spLocks noChangeArrowheads="1"/>
          </p:cNvSpPr>
          <p:nvPr/>
        </p:nvSpPr>
        <p:spPr bwMode="auto">
          <a:xfrm>
            <a:off x="1143001" y="3122713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68620" name="Rectangle 12"/>
          <p:cNvSpPr>
            <a:spLocks noChangeArrowheads="1"/>
          </p:cNvSpPr>
          <p:nvPr/>
        </p:nvSpPr>
        <p:spPr bwMode="auto">
          <a:xfrm>
            <a:off x="1143001" y="2975076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pic>
        <p:nvPicPr>
          <p:cNvPr id="91" name="Grafik 90">
            <a:extLst>
              <a:ext uri="{FF2B5EF4-FFF2-40B4-BE49-F238E27FC236}">
                <a16:creationId xmlns:a16="http://schemas.microsoft.com/office/drawing/2014/main" id="{7A1C8B56-0215-48E1-9825-6F5C4D5497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949" b="13929"/>
          <a:stretch/>
        </p:blipFill>
        <p:spPr>
          <a:xfrm>
            <a:off x="685800" y="1804988"/>
            <a:ext cx="9127222" cy="106531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07899C5-47A1-47B9-B997-2A526D5D74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234" y="2919414"/>
            <a:ext cx="6415168" cy="13229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feld 101">
                <a:extLst>
                  <a:ext uri="{FF2B5EF4-FFF2-40B4-BE49-F238E27FC236}">
                    <a16:creationId xmlns:a16="http://schemas.microsoft.com/office/drawing/2014/main" id="{BBD0B014-7DB2-40FC-8454-0E032C6628B0}"/>
                  </a:ext>
                </a:extLst>
              </p:cNvPr>
              <p:cNvSpPr txBox="1"/>
              <p:nvPr/>
            </p:nvSpPr>
            <p:spPr>
              <a:xfrm>
                <a:off x="6248400" y="4572000"/>
                <a:ext cx="5791200" cy="8433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1F5394"/>
                  </a:buClr>
                  <a:buSzPct val="80000"/>
                  <a:buFont typeface="Wingdings 3" pitchFamily="18" charset="2"/>
                  <a:buChar char="u"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Pure death process: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4D4D4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de-DE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4D4D4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𝜆</m:t>
                        </m:r>
                      </m:e>
                      <m:sub>
                        <m: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4D4D4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𝑖</m:t>
                        </m:r>
                      </m:sub>
                    </m:sSub>
                    <m:r>
                      <a:rPr kumimoji="0" lang="en-US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=0</m:t>
                    </m:r>
                  </m:oMath>
                </a14:m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Segoe UI" pitchFamily="34" charset="0"/>
                  <a:ea typeface="+mn-ea"/>
                  <a:cs typeface="Segoe UI" pitchFamily="34" charset="0"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1F5394"/>
                  </a:buClr>
                  <a:buSzPct val="100000"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Segoe UI" pitchFamily="34" charset="0"/>
                    <a:cs typeface="Segoe UI" pitchFamily="34" charset="0"/>
                  </a:rPr>
                  <a:t>equilibrium: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0" lang="en-US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(0)=1 , </m:t>
                    </m:r>
                    <m:r>
                      <a:rPr kumimoji="0" lang="en-US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0" lang="en-US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0" lang="en-US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Segoe UI" pitchFamily="34" charset="0"/>
                    <a:cs typeface="Segoe UI" pitchFamily="34" charset="0"/>
                  </a:rPr>
                  <a:t> 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Segoe UI" pitchFamily="34" charset="0"/>
                    <a:cs typeface="Segoe UI" pitchFamily="34" charset="0"/>
                  </a:rPr>
                  <a:t>otherwise</a:t>
                </a:r>
              </a:p>
            </p:txBody>
          </p:sp>
        </mc:Choice>
        <mc:Fallback xmlns="">
          <p:sp>
            <p:nvSpPr>
              <p:cNvPr id="102" name="Textfeld 101">
                <a:extLst>
                  <a:ext uri="{FF2B5EF4-FFF2-40B4-BE49-F238E27FC236}">
                    <a16:creationId xmlns:a16="http://schemas.microsoft.com/office/drawing/2014/main" id="{BBD0B014-7DB2-40FC-8454-0E032C662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4572000"/>
                <a:ext cx="5791200" cy="843308"/>
              </a:xfrm>
              <a:prstGeom prst="rect">
                <a:avLst/>
              </a:prstGeom>
              <a:blipFill>
                <a:blip r:embed="rId7"/>
                <a:stretch>
                  <a:fillRect l="-421" t="-2899" b="-11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368858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BDD776-2A32-4BAA-9BD7-55870FB49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Example: No BD Process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6BA98093-9A1B-45C3-AC95-11CF47AB7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C9C8630-ECA2-43D7-8FC8-BE9704B19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39</a:t>
            </a:fld>
            <a:endParaRPr lang="en-GB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7DEE836-D017-4B2C-A66D-0C3C44E91DC7}"/>
              </a:ext>
            </a:extLst>
          </p:cNvPr>
          <p:cNvSpPr txBox="1"/>
          <p:nvPr/>
        </p:nvSpPr>
        <p:spPr>
          <a:xfrm>
            <a:off x="10706100" y="115888"/>
            <a:ext cx="1295400" cy="64611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2000" b="0" dirty="0" err="1">
                <a:solidFill>
                  <a:schemeClr val="bg1"/>
                </a:solidFill>
                <a:latin typeface="+mn-lt"/>
              </a:rPr>
              <a:t>Lecture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0049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85A21F-6845-4952-A0B7-C43362EDF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44908A-6020-4CC4-87EE-0D87BE88E3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11C08F-DA7B-4D3A-9F5C-B6742590B8E3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007D3B-5E96-4056-BF1E-CDC6A0104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defTabSz="268288">
              <a:lnSpc>
                <a:spcPct val="80000"/>
              </a:lnSpc>
              <a:buNone/>
            </a:pPr>
            <a:r>
              <a:rPr lang="en-US" sz="3600" noProof="0" dirty="0"/>
              <a:t>Definition of Continuous-Time Markov Chain</a:t>
            </a:r>
          </a:p>
        </p:txBody>
      </p:sp>
    </p:spTree>
    <p:extLst>
      <p:ext uri="{BB962C8B-B14F-4D97-AF65-F5344CB8AC3E}">
        <p14:creationId xmlns:p14="http://schemas.microsoft.com/office/powerpoint/2010/main" val="5966262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Non-stationary Birth-and-Death Processes</a:t>
            </a:r>
          </a:p>
        </p:txBody>
      </p:sp>
      <p:sp>
        <p:nvSpPr>
          <p:cNvPr id="72711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Transient (time-dependent) state probabilities of the BD process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Solution of this differential equation system with the initial conditions </a:t>
            </a:r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Example: Poisson Process as pure birth process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4C4CE88-7E72-4CCF-B286-BB47FBD0A1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40</a:t>
            </a:fld>
            <a:endParaRPr lang="en-GB"/>
          </a:p>
        </p:txBody>
      </p:sp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72709" name="Rectangle 5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graphicFrame>
        <p:nvGraphicFramePr>
          <p:cNvPr id="7271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3928555"/>
              </p:ext>
            </p:extLst>
          </p:nvPr>
        </p:nvGraphicFramePr>
        <p:xfrm>
          <a:off x="1230313" y="1429230"/>
          <a:ext cx="1916112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46" name="Formel" r:id="rId5" imgW="1167893" imgH="215806" progId="Equation.3">
                  <p:embed/>
                </p:oleObj>
              </mc:Choice>
              <mc:Fallback>
                <p:oleObj name="Formel" r:id="rId5" imgW="1167893" imgH="215806" progId="Equation.3">
                  <p:embed/>
                  <p:pic>
                    <p:nvPicPr>
                      <p:cNvPr id="7271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0313" y="1429230"/>
                        <a:ext cx="1916112" cy="344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12" name="AutoShape 8"/>
          <p:cNvSpPr>
            <a:spLocks/>
          </p:cNvSpPr>
          <p:nvPr/>
        </p:nvSpPr>
        <p:spPr bwMode="auto">
          <a:xfrm>
            <a:off x="1212850" y="1976917"/>
            <a:ext cx="230188" cy="2085975"/>
          </a:xfrm>
          <a:prstGeom prst="leftBrace">
            <a:avLst>
              <a:gd name="adj1" fmla="val 75517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2713" name="AutoShape 9"/>
          <p:cNvSpPr>
            <a:spLocks noChangeArrowheads="1"/>
          </p:cNvSpPr>
          <p:nvPr/>
        </p:nvSpPr>
        <p:spPr bwMode="auto">
          <a:xfrm>
            <a:off x="515938" y="2896079"/>
            <a:ext cx="442912" cy="303212"/>
          </a:xfrm>
          <a:prstGeom prst="rightArrow">
            <a:avLst>
              <a:gd name="adj1" fmla="val 50000"/>
              <a:gd name="adj2" fmla="val 36518"/>
            </a:avLst>
          </a:prstGeom>
          <a:solidFill>
            <a:srgbClr val="DDDDDD"/>
          </a:solidFill>
          <a:ln w="9525">
            <a:solidFill>
              <a:srgbClr val="777777"/>
            </a:solidFill>
            <a:miter lim="800000"/>
            <a:headEnd type="none" w="sm" len="sm"/>
            <a:tailEnd type="none" w="sm" len="med"/>
          </a:ln>
          <a:effectLst/>
        </p:spPr>
        <p:txBody>
          <a:bodyPr wrap="none" anchor="ctr"/>
          <a:lstStyle/>
          <a:p>
            <a:endParaRPr lang="de-DE"/>
          </a:p>
        </p:txBody>
      </p:sp>
      <p:graphicFrame>
        <p:nvGraphicFramePr>
          <p:cNvPr id="7271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9349481"/>
              </p:ext>
            </p:extLst>
          </p:nvPr>
        </p:nvGraphicFramePr>
        <p:xfrm>
          <a:off x="1600200" y="2038829"/>
          <a:ext cx="3221038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47" name="Equation" r:id="rId7" imgW="1892300" imgH="342900" progId="">
                  <p:embed/>
                </p:oleObj>
              </mc:Choice>
              <mc:Fallback>
                <p:oleObj name="Equation" r:id="rId7" imgW="1892300" imgH="342900" progId="">
                  <p:embed/>
                  <p:pic>
                    <p:nvPicPr>
                      <p:cNvPr id="72714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038829"/>
                        <a:ext cx="3221038" cy="582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1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2727669"/>
              </p:ext>
            </p:extLst>
          </p:nvPr>
        </p:nvGraphicFramePr>
        <p:xfrm>
          <a:off x="1573213" y="2732567"/>
          <a:ext cx="6654800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48" name="Equation" r:id="rId9" imgW="3911600" imgH="342900" progId="">
                  <p:embed/>
                </p:oleObj>
              </mc:Choice>
              <mc:Fallback>
                <p:oleObj name="Equation" r:id="rId9" imgW="3911600" imgH="342900" progId="">
                  <p:embed/>
                  <p:pic>
                    <p:nvPicPr>
                      <p:cNvPr id="72715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3213" y="2732567"/>
                        <a:ext cx="6654800" cy="582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1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9075525"/>
              </p:ext>
            </p:extLst>
          </p:nvPr>
        </p:nvGraphicFramePr>
        <p:xfrm>
          <a:off x="1619250" y="3356454"/>
          <a:ext cx="3886200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49" name="Equation" r:id="rId11" imgW="2286000" imgH="342900" progId="">
                  <p:embed/>
                </p:oleObj>
              </mc:Choice>
              <mc:Fallback>
                <p:oleObj name="Equation" r:id="rId11" imgW="2286000" imgH="342900" progId="">
                  <p:embed/>
                  <p:pic>
                    <p:nvPicPr>
                      <p:cNvPr id="7271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3356454"/>
                        <a:ext cx="3886200" cy="582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Grafik 19">
            <a:extLst>
              <a:ext uri="{FF2B5EF4-FFF2-40B4-BE49-F238E27FC236}">
                <a16:creationId xmlns:a16="http://schemas.microsoft.com/office/drawing/2014/main" id="{A1FDB37B-FCCF-42EF-A03C-0A2332EBB32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20949" b="13929"/>
          <a:stretch/>
        </p:blipFill>
        <p:spPr>
          <a:xfrm>
            <a:off x="5238569" y="1369800"/>
            <a:ext cx="6945997" cy="81072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506FD62-7B8A-4087-88F6-08D951B3D66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9167"/>
          <a:stretch/>
        </p:blipFill>
        <p:spPr>
          <a:xfrm>
            <a:off x="8735728" y="4062892"/>
            <a:ext cx="2743200" cy="62078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1E9354E-2F3D-4A0E-AAB6-697851FD776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3729" y="4567902"/>
            <a:ext cx="4228051" cy="629174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84295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12" grpId="0" animBg="1"/>
      <p:bldP spid="727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69EA39-2D84-40BA-88CD-53FD0BFD4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Example: Poisson Process as Pure Birth Process</a:t>
            </a:r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F2AEB332-07DF-4F96-9649-38E784EF0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E4E4E-5285-402E-96E1-DD361DCA0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41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34060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Stationary Birth-and-Death Processes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147839BF-05B7-4867-B7F1-DEB60C253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Equation system for the micro states of the state space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121A311-5A1E-4175-8D8B-62E7FF1D8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42</a:t>
            </a:fld>
            <a:endParaRPr lang="en-GB"/>
          </a:p>
        </p:txBody>
      </p:sp>
      <p:sp>
        <p:nvSpPr>
          <p:cNvPr id="75780" name="Rectangle 4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75781" name="Rectangle 5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graphicFrame>
        <p:nvGraphicFramePr>
          <p:cNvPr id="7578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912104"/>
              </p:ext>
            </p:extLst>
          </p:nvPr>
        </p:nvGraphicFramePr>
        <p:xfrm>
          <a:off x="898272" y="2870199"/>
          <a:ext cx="6733525" cy="1161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90" name="Equation" r:id="rId5" imgW="3441700" imgH="596900" progId="">
                  <p:embed/>
                </p:oleObj>
              </mc:Choice>
              <mc:Fallback>
                <p:oleObj name="Equation" r:id="rId5" imgW="3441700" imgH="596900" progId="">
                  <p:embed/>
                  <p:pic>
                    <p:nvPicPr>
                      <p:cNvPr id="7578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8272" y="2870199"/>
                        <a:ext cx="6733525" cy="1161593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1608" name="Group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910516"/>
              </p:ext>
            </p:extLst>
          </p:nvPr>
        </p:nvGraphicFramePr>
        <p:xfrm>
          <a:off x="7760761" y="3079710"/>
          <a:ext cx="3209925" cy="914326"/>
        </p:xfrm>
        <a:graphic>
          <a:graphicData uri="http://schemas.openxmlformats.org/drawingml/2006/table">
            <a:tbl>
              <a:tblPr/>
              <a:tblGrid>
                <a:gridCol w="3209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83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 3" pitchFamily="1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because of linear dependency, one of these equations can be omitted</a:t>
                      </a:r>
                      <a:endParaRPr kumimoji="0" lang="de-DE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45683" marB="45683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5786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223468"/>
              </p:ext>
            </p:extLst>
          </p:nvPr>
        </p:nvGraphicFramePr>
        <p:xfrm>
          <a:off x="2590800" y="4199060"/>
          <a:ext cx="1295400" cy="780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91" name="Equation" r:id="rId7" imgW="647419" imgH="393529" progId="">
                  <p:embed/>
                </p:oleObj>
              </mc:Choice>
              <mc:Fallback>
                <p:oleObj name="Equation" r:id="rId7" imgW="647419" imgH="393529" progId="">
                  <p:embed/>
                  <p:pic>
                    <p:nvPicPr>
                      <p:cNvPr id="75786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4199060"/>
                        <a:ext cx="1295400" cy="7802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0" name="Grafik 89">
            <a:extLst>
              <a:ext uri="{FF2B5EF4-FFF2-40B4-BE49-F238E27FC236}">
                <a16:creationId xmlns:a16="http://schemas.microsoft.com/office/drawing/2014/main" id="{A236DB94-C697-41A5-BF45-B1FD34121F6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0949" b="13929"/>
          <a:stretch/>
        </p:blipFill>
        <p:spPr>
          <a:xfrm>
            <a:off x="685800" y="1510848"/>
            <a:ext cx="8762999" cy="1022801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93623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Macro State Equation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87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04800" y="2971800"/>
                <a:ext cx="10668000" cy="3048000"/>
              </a:xfrm>
            </p:spPr>
            <p:txBody>
              <a:bodyPr/>
              <a:lstStyle/>
              <a:p>
                <a:r>
                  <a:rPr lang="en-US" noProof="0" dirty="0"/>
                  <a:t>State equation for macro state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Normalization yields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en-US" noProof="0" dirty="0"/>
              </a:p>
            </p:txBody>
          </p:sp>
        </mc:Choice>
        <mc:Fallback xmlns="">
          <p:sp>
            <p:nvSpPr>
              <p:cNvPr id="7987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2971800"/>
                <a:ext cx="10668000" cy="3048000"/>
              </a:xfrm>
              <a:blipFill>
                <a:blip r:embed="rId5"/>
                <a:stretch>
                  <a:fillRect l="-229" t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46142EE-F4BF-47FA-9601-F1302D5EB4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43</a:t>
            </a:fld>
            <a:endParaRPr lang="en-GB"/>
          </a:p>
        </p:txBody>
      </p:sp>
      <p:sp>
        <p:nvSpPr>
          <p:cNvPr id="79876" name="Rectangle 4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graphicFrame>
        <p:nvGraphicFramePr>
          <p:cNvPr id="7987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3841899"/>
              </p:ext>
            </p:extLst>
          </p:nvPr>
        </p:nvGraphicFramePr>
        <p:xfrm>
          <a:off x="838200" y="3494455"/>
          <a:ext cx="3580619" cy="349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41" name="Equation" r:id="rId6" imgW="1917700" imgH="190500" progId="">
                  <p:embed/>
                </p:oleObj>
              </mc:Choice>
              <mc:Fallback>
                <p:oleObj name="Equation" r:id="rId6" imgW="1917700" imgH="190500" progId="">
                  <p:embed/>
                  <p:pic>
                    <p:nvPicPr>
                      <p:cNvPr id="7987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494455"/>
                        <a:ext cx="3580619" cy="3499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78" name="Rectangle 6"/>
          <p:cNvSpPr>
            <a:spLocks noChangeArrowheads="1"/>
          </p:cNvSpPr>
          <p:nvPr/>
        </p:nvSpPr>
        <p:spPr bwMode="auto">
          <a:xfrm>
            <a:off x="1143001" y="2565501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79880" name="Rectangle 8"/>
          <p:cNvSpPr>
            <a:spLocks noChangeArrowheads="1"/>
          </p:cNvSpPr>
          <p:nvPr/>
        </p:nvSpPr>
        <p:spPr bwMode="auto">
          <a:xfrm>
            <a:off x="1143001" y="2565501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79881" name="Rectangle 9"/>
          <p:cNvSpPr>
            <a:spLocks noChangeArrowheads="1"/>
          </p:cNvSpPr>
          <p:nvPr/>
        </p:nvSpPr>
        <p:spPr bwMode="auto">
          <a:xfrm>
            <a:off x="1143001" y="2555976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79884" name="Rectangle 12"/>
          <p:cNvSpPr>
            <a:spLocks noChangeArrowheads="1"/>
          </p:cNvSpPr>
          <p:nvPr/>
        </p:nvSpPr>
        <p:spPr bwMode="auto">
          <a:xfrm>
            <a:off x="1143001" y="3179863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graphicFrame>
        <p:nvGraphicFramePr>
          <p:cNvPr id="7988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276461"/>
              </p:ext>
            </p:extLst>
          </p:nvPr>
        </p:nvGraphicFramePr>
        <p:xfrm>
          <a:off x="762001" y="3896950"/>
          <a:ext cx="1447800" cy="775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42" name="Equation" r:id="rId8" imgW="774364" imgH="418918" progId="">
                  <p:embed/>
                </p:oleObj>
              </mc:Choice>
              <mc:Fallback>
                <p:oleObj name="Equation" r:id="rId8" imgW="774364" imgH="418918" progId="">
                  <p:embed/>
                  <p:pic>
                    <p:nvPicPr>
                      <p:cNvPr id="7988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1" y="3896950"/>
                        <a:ext cx="1447800" cy="77573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" name="Grafik 91">
            <a:extLst>
              <a:ext uri="{FF2B5EF4-FFF2-40B4-BE49-F238E27FC236}">
                <a16:creationId xmlns:a16="http://schemas.microsoft.com/office/drawing/2014/main" id="{E652D457-C3E8-41D0-95D8-C6D55CBE10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796869"/>
            <a:ext cx="8077200" cy="1656117"/>
          </a:xfrm>
          <a:prstGeom prst="rect">
            <a:avLst/>
          </a:prstGeom>
        </p:spPr>
      </p:pic>
      <p:sp>
        <p:nvSpPr>
          <p:cNvPr id="97" name="AutoShape 10">
            <a:extLst>
              <a:ext uri="{FF2B5EF4-FFF2-40B4-BE49-F238E27FC236}">
                <a16:creationId xmlns:a16="http://schemas.microsoft.com/office/drawing/2014/main" id="{A0113794-80F4-42BC-BD47-C55A30CB8B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0259" y="3655467"/>
            <a:ext cx="439738" cy="303212"/>
          </a:xfrm>
          <a:prstGeom prst="rightArrow">
            <a:avLst>
              <a:gd name="adj1" fmla="val 50000"/>
              <a:gd name="adj2" fmla="val 36257"/>
            </a:avLst>
          </a:prstGeom>
          <a:solidFill>
            <a:srgbClr val="DDDDDD"/>
          </a:solidFill>
          <a:ln w="9525">
            <a:solidFill>
              <a:srgbClr val="777777"/>
            </a:solidFill>
            <a:miter lim="800000"/>
            <a:headEnd type="none" w="sm" len="sm"/>
            <a:tailEnd type="none" w="sm" len="med"/>
          </a:ln>
          <a:effectLst/>
        </p:spPr>
        <p:txBody>
          <a:bodyPr wrap="none" anchor="ctr"/>
          <a:lstStyle/>
          <a:p>
            <a:endParaRPr lang="de-DE"/>
          </a:p>
        </p:txBody>
      </p:sp>
      <p:graphicFrame>
        <p:nvGraphicFramePr>
          <p:cNvPr id="98" name="Object 14">
            <a:extLst>
              <a:ext uri="{FF2B5EF4-FFF2-40B4-BE49-F238E27FC236}">
                <a16:creationId xmlns:a16="http://schemas.microsoft.com/office/drawing/2014/main" id="{4D91E357-91AB-493F-8DDE-0B6F83BCC8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7638510"/>
              </p:ext>
            </p:extLst>
          </p:nvPr>
        </p:nvGraphicFramePr>
        <p:xfrm>
          <a:off x="6324600" y="3183989"/>
          <a:ext cx="3466990" cy="1335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43" name="Equation" r:id="rId11" imgW="1955800" imgH="749300" progId="">
                  <p:embed/>
                </p:oleObj>
              </mc:Choice>
              <mc:Fallback>
                <p:oleObj name="Equation" r:id="rId11" imgW="1955800" imgH="749300" progId="">
                  <p:embed/>
                  <p:pic>
                    <p:nvPicPr>
                      <p:cNvPr id="79886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3183989"/>
                        <a:ext cx="3466990" cy="1335355"/>
                      </a:xfrm>
                      <a:prstGeom prst="rect">
                        <a:avLst/>
                      </a:prstGeom>
                      <a:solidFill>
                        <a:srgbClr val="F8F8F8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" name="AutoShape 11">
            <a:extLst>
              <a:ext uri="{FF2B5EF4-FFF2-40B4-BE49-F238E27FC236}">
                <a16:creationId xmlns:a16="http://schemas.microsoft.com/office/drawing/2014/main" id="{09AA8211-B487-440B-B0DE-61C2400F6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0" y="5488667"/>
            <a:ext cx="441325" cy="303213"/>
          </a:xfrm>
          <a:prstGeom prst="rightArrow">
            <a:avLst>
              <a:gd name="adj1" fmla="val 50000"/>
              <a:gd name="adj2" fmla="val 36387"/>
            </a:avLst>
          </a:prstGeom>
          <a:solidFill>
            <a:srgbClr val="DDDDDD"/>
          </a:solidFill>
          <a:ln w="9525">
            <a:solidFill>
              <a:srgbClr val="777777"/>
            </a:solidFill>
            <a:miter lim="800000"/>
            <a:headEnd type="none" w="sm" len="sm"/>
            <a:tailEnd type="none" w="sm" len="med"/>
          </a:ln>
          <a:effectLst/>
        </p:spPr>
        <p:txBody>
          <a:bodyPr wrap="none" anchor="ctr"/>
          <a:lstStyle/>
          <a:p>
            <a:endParaRPr lang="de-DE"/>
          </a:p>
        </p:txBody>
      </p:sp>
      <p:graphicFrame>
        <p:nvGraphicFramePr>
          <p:cNvPr id="100" name="Object 15">
            <a:extLst>
              <a:ext uri="{FF2B5EF4-FFF2-40B4-BE49-F238E27FC236}">
                <a16:creationId xmlns:a16="http://schemas.microsoft.com/office/drawing/2014/main" id="{80C4816F-2F0B-49F4-87AC-CBE893C51F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0498741"/>
              </p:ext>
            </p:extLst>
          </p:nvPr>
        </p:nvGraphicFramePr>
        <p:xfrm>
          <a:off x="1454149" y="5037817"/>
          <a:ext cx="3487738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44" name="Equation" r:id="rId13" imgW="2184400" imgH="749300" progId="">
                  <p:embed/>
                </p:oleObj>
              </mc:Choice>
              <mc:Fallback>
                <p:oleObj name="Equation" r:id="rId13" imgW="2184400" imgH="749300" progId="">
                  <p:embed/>
                  <p:pic>
                    <p:nvPicPr>
                      <p:cNvPr id="79887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4149" y="5037817"/>
                        <a:ext cx="3487738" cy="1203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Object 16">
            <a:extLst>
              <a:ext uri="{FF2B5EF4-FFF2-40B4-BE49-F238E27FC236}">
                <a16:creationId xmlns:a16="http://schemas.microsoft.com/office/drawing/2014/main" id="{266A6749-5AEB-4687-B5E9-680B191D85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3201233"/>
              </p:ext>
            </p:extLst>
          </p:nvPr>
        </p:nvGraphicFramePr>
        <p:xfrm>
          <a:off x="6324600" y="4883829"/>
          <a:ext cx="2811463" cy="148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45" name="Equation" r:id="rId15" imgW="1536700" imgH="812800" progId="">
                  <p:embed/>
                </p:oleObj>
              </mc:Choice>
              <mc:Fallback>
                <p:oleObj name="Equation" r:id="rId15" imgW="1536700" imgH="812800" progId="">
                  <p:embed/>
                  <p:pic>
                    <p:nvPicPr>
                      <p:cNvPr id="79888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4883829"/>
                        <a:ext cx="2811463" cy="1484312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08644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 build="p"/>
      <p:bldP spid="97" grpId="0" animBg="1"/>
      <p:bldP spid="9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Solving the Macro State Equation System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49C53AFC-E1C1-4CAA-881A-A815B3EF8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46142EE-F4BF-47FA-9601-F1302D5EB4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44</a:t>
            </a:fld>
            <a:endParaRPr lang="en-GB"/>
          </a:p>
        </p:txBody>
      </p:sp>
      <p:sp>
        <p:nvSpPr>
          <p:cNvPr id="79876" name="Rectangle 4"/>
          <p:cNvSpPr>
            <a:spLocks noChangeArrowheads="1"/>
          </p:cNvSpPr>
          <p:nvPr/>
        </p:nvSpPr>
        <p:spPr bwMode="auto">
          <a:xfrm>
            <a:off x="1143001" y="-153888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16F8F3D0-BBB1-4F98-A4DC-BCD7A8553FE8}"/>
              </a:ext>
            </a:extLst>
          </p:cNvPr>
          <p:cNvSpPr txBox="1"/>
          <p:nvPr/>
        </p:nvSpPr>
        <p:spPr>
          <a:xfrm>
            <a:off x="10706100" y="115888"/>
            <a:ext cx="1295400" cy="64611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2000" b="0" dirty="0" err="1">
                <a:solidFill>
                  <a:schemeClr val="bg1"/>
                </a:solidFill>
                <a:latin typeface="+mn-lt"/>
              </a:rPr>
              <a:t>Lecture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56770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F029EC-32DF-4668-A573-5E98090F8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Example: Delay-Loss System with State-dependent Rates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29E608B-178F-4979-8EAE-0EBEC1A3C6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Delay-loss system M(x)/M/2-1 as an example for birth-and-death process</a:t>
                </a:r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Customers arrive with state-dependent arrival rates</a:t>
                </a:r>
              </a:p>
              <a:p>
                <a:pPr lvl="1"/>
                <a:r>
                  <a:rPr lang="en-US" noProof="0" dirty="0"/>
                  <a:t>not a Poisson process</a:t>
                </a:r>
              </a:p>
              <a:p>
                <a:pPr lvl="1"/>
                <a:r>
                  <a:rPr lang="en-US" noProof="0" dirty="0"/>
                  <a:t>PASTA property is not valid: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endParaRPr lang="en-US" noProof="0" dirty="0"/>
              </a:p>
              <a:p>
                <a:pPr lvl="1"/>
                <a:endParaRPr lang="en-US" noProof="0" dirty="0"/>
              </a:p>
              <a:p>
                <a:r>
                  <a:rPr lang="en-US" noProof="0" dirty="0"/>
                  <a:t>State equation system yields arbitrary-time state probabilities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noProof="0" dirty="0"/>
                  <a:t> </a:t>
                </a:r>
              </a:p>
              <a:p>
                <a:pPr lvl="1"/>
                <a:r>
                  <a:rPr lang="en-US" noProof="0" dirty="0"/>
                  <a:t>e.g. blocking probability requires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noProof="0" dirty="0"/>
                  <a:t> for arriving customers</a:t>
                </a:r>
              </a:p>
              <a:p>
                <a:pPr lvl="1"/>
                <a:r>
                  <a:rPr lang="en-US" noProof="0" dirty="0"/>
                  <a:t>strong law of large numbers for Markov chains can be applied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29E608B-178F-4979-8EAE-0EBEC1A3C6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089E2B6-01E6-4F21-9010-7C4E83825E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A3F25B3-50DC-4993-969E-F94CD681C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295400"/>
            <a:ext cx="6308521" cy="154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2236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F029EC-32DF-4668-A573-5E98090F8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Strong Law of Large Numbers for Markov Chains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29E608B-178F-4979-8EAE-0EBEC1A3C6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Expected number of arrivals when the system is in state [X = </a:t>
                </a:r>
                <a:r>
                  <a:rPr lang="en-US" noProof="0" dirty="0" err="1"/>
                  <a:t>i</a:t>
                </a:r>
                <a:r>
                  <a:rPr lang="en-US" noProof="0" dirty="0"/>
                  <a:t>] </a:t>
                </a:r>
                <a:br>
                  <a:rPr lang="en-US" noProof="0" dirty="0"/>
                </a:br>
                <a:r>
                  <a:rPr lang="en-US" noProof="0" dirty="0"/>
                  <a:t>in interval of length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noProof="0" dirty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noProof="0" dirty="0"/>
                  <a:t> </a:t>
                </a:r>
              </a:p>
              <a:p>
                <a:r>
                  <a:rPr lang="en-US" noProof="0" dirty="0"/>
                  <a:t>Expected total number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noProof="0" dirty="0"/>
                  <a:t> of arrivals</a:t>
                </a:r>
              </a:p>
              <a:p>
                <a:endParaRPr lang="en-US" noProof="0" dirty="0"/>
              </a:p>
              <a:p>
                <a:r>
                  <a:rPr lang="en-US" b="1" noProof="0" dirty="0">
                    <a:solidFill>
                      <a:schemeClr val="accent5"/>
                    </a:solidFill>
                  </a:rPr>
                  <a:t>Strong law of large numbers for Markov chains </a:t>
                </a:r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endParaRPr lang="en-US" b="1" noProof="0" dirty="0">
                  <a:solidFill>
                    <a:schemeClr val="accent5"/>
                  </a:solidFill>
                </a:endParaRPr>
              </a:p>
              <a:p>
                <a:r>
                  <a:rPr lang="en-US" noProof="0" dirty="0"/>
                  <a:t>For birth-and-death process, as in the example,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b="1" noProof="0" dirty="0">
                    <a:solidFill>
                      <a:schemeClr val="accent5"/>
                    </a:solidFill>
                  </a:rPr>
                  <a:t> </a:t>
                </a:r>
                <a:r>
                  <a:rPr lang="en-US" noProof="0" dirty="0"/>
                  <a:t>and characteristics like blocking probability or waiting probability can be derived accordingly</a:t>
                </a:r>
              </a:p>
              <a:p>
                <a:pPr lvl="1"/>
                <a:endParaRPr lang="en-US" noProof="0" dirty="0"/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29E608B-178F-4979-8EAE-0EBEC1A3C6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089E2B6-01E6-4F21-9010-7C4E83825E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8C4C840-0D5F-4493-9070-8A3EE1615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39" y="4912903"/>
            <a:ext cx="4936921" cy="12079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72431105-3E7C-408E-83C7-8C69FA3595BB}"/>
                  </a:ext>
                </a:extLst>
              </p:cNvPr>
              <p:cNvSpPr/>
              <p:nvPr/>
            </p:nvSpPr>
            <p:spPr bwMode="auto">
              <a:xfrm>
                <a:off x="762000" y="2819400"/>
                <a:ext cx="4495800" cy="79248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88900"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de-DE" sz="20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BR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2000" b="0" i="0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pt-BR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de-DE" sz="2000" b="0" i="1" dirty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sz="2000" b="0" i="1" dirty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dirty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de-DE" sz="2000" b="0" i="1" dirty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000" b="0" i="1" dirty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000" b="0" i="1" dirty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2000" b="0" i="1" dirty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000" b="0" i="1" dirty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de-DE" sz="2000" b="0" i="1" dirty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dirty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de-DE" sz="2000" b="0" i="1" dirty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de-DE" sz="2000" b="0" i="1" dirty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000" b="0" i="1" dirty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de-DE" sz="2000" b="0" i="1" dirty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de-DE" sz="20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sz="2000" b="0" i="1" dirty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dirty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DE" sz="2000" b="0" i="1" dirty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DE" sz="2000" b="0" i="1" dirty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de-DE" sz="2000" b="0" i="1" dirty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de-DE" sz="2000" b="0" i="1" dirty="0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000" b="0" i="1" dirty="0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de-DE" sz="2000" b="0" i="1" dirty="0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 sz="2000" b="0" i="1" dirty="0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de-DE" sz="2000" b="0" i="1" dirty="0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0" i="1" dirty="0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de-DE" sz="2000" b="0" i="1" dirty="0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de-DE" sz="2000" b="0" i="1" dirty="0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de-DE" sz="2000" b="0" i="1" dirty="0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de-DE" sz="2000" b="0" i="1" dirty="0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2000" b="0" i="1" dirty="0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2000" b="0" i="1" dirty="0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2000" b="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72431105-3E7C-408E-83C7-8C69FA3595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2819400"/>
                <a:ext cx="4495800" cy="7924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324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74CF41-F0B1-4A40-9561-C1C18ACBD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Continuous-Time Markov Chain (CTMC)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301DE86C-3819-48BF-85D8-3FC9C93B0E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914400"/>
                <a:ext cx="11582400" cy="5105400"/>
              </a:xfrm>
            </p:spPr>
            <p:txBody>
              <a:bodyPr/>
              <a:lstStyle/>
              <a:p>
                <a:r>
                  <a:rPr lang="en-US" b="1" noProof="0" dirty="0">
                    <a:solidFill>
                      <a:schemeClr val="accent5"/>
                    </a:solidFill>
                  </a:rPr>
                  <a:t>Continuous-time Markov process</a:t>
                </a:r>
              </a:p>
              <a:p>
                <a:pPr lvl="1"/>
                <a:r>
                  <a:rPr lang="en-US" noProof="0" dirty="0"/>
                  <a:t>Stochastic process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≥0</m:t>
                        </m:r>
                      </m:e>
                    </m:d>
                  </m:oMath>
                </a14:m>
                <a:r>
                  <a:rPr lang="en-US" noProof="0" dirty="0"/>
                  <a:t> with Markov property</a:t>
                </a:r>
              </a:p>
              <a:p>
                <a:r>
                  <a:rPr lang="en-US" b="1" noProof="0" dirty="0">
                    <a:solidFill>
                      <a:schemeClr val="accent5"/>
                    </a:solidFill>
                  </a:rPr>
                  <a:t>Continuous-time Markov chain (CMTC)</a:t>
                </a:r>
                <a:r>
                  <a:rPr lang="en-US" noProof="0" dirty="0"/>
                  <a:t> is defined by</a:t>
                </a:r>
              </a:p>
              <a:p>
                <a:pPr lvl="1"/>
                <a:r>
                  <a:rPr lang="en-US" noProof="0" dirty="0"/>
                  <a:t>discrete state space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noProof="0" dirty="0"/>
                  <a:t> is finite or countable; e.g. number of customers in system</a:t>
                </a:r>
              </a:p>
              <a:p>
                <a:pPr lvl="1"/>
                <a:r>
                  <a:rPr lang="en-US" noProof="0" dirty="0"/>
                  <a:t>transition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noProof="0" dirty="0"/>
                  <a:t> for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noProof="0" dirty="0"/>
                  <a:t> and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noProof="0" dirty="0"/>
              </a:p>
              <a:p>
                <a:pPr lvl="1"/>
                <a:r>
                  <a:rPr lang="en-US" noProof="0" dirty="0"/>
                  <a:t>initial state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en-US" noProof="0" dirty="0"/>
                  <a:t>, i.e. probability distribution of initial state</a:t>
                </a:r>
              </a:p>
              <a:p>
                <a:pPr lvl="1"/>
                <a:endParaRPr lang="en-US" noProof="0" dirty="0"/>
              </a:p>
              <a:p>
                <a:r>
                  <a:rPr lang="en-US" noProof="0" dirty="0"/>
                  <a:t>Probability 	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noProof="0" dirty="0"/>
                  <a:t> that the system is in state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noProof="0" dirty="0"/>
                  <a:t> at time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noProof="0" dirty="0"/>
              </a:p>
              <a:p>
                <a:r>
                  <a:rPr lang="en-US" noProof="0" dirty="0"/>
                  <a:t>State vector 	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latin typeface="Cambria Math" panose="02040503050406030204" pitchFamily="18" charset="0"/>
                      </a:rPr>
                      <m:t>𝑿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noProof="0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noProof="0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Definition of </a:t>
                </a:r>
                <a:r>
                  <a:rPr lang="en-US" b="1" noProof="0" dirty="0">
                    <a:solidFill>
                      <a:schemeClr val="accent5"/>
                    </a:solidFill>
                  </a:rPr>
                  <a:t>rate matrix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b="1" noProof="0" dirty="0"/>
                  <a:t> </a:t>
                </a:r>
                <a:r>
                  <a:rPr lang="en-US" noProof="0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noProof="0" dirty="0"/>
                  <a:t> </a:t>
                </a:r>
              </a:p>
              <a:p>
                <a:pPr lvl="1"/>
                <a:r>
                  <a:rPr lang="en-US" noProof="0" dirty="0"/>
                  <a:t>allows compact notation (Kolmogorov equations.)</a:t>
                </a:r>
              </a:p>
              <a:p>
                <a:pPr lvl="1"/>
                <a:r>
                  <a:rPr lang="en-US" noProof="0" dirty="0"/>
                  <a:t>row-wise sums of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noProof="0" dirty="0"/>
                  <a:t> are 0</a:t>
                </a:r>
              </a:p>
              <a:p>
                <a:pPr lvl="1"/>
                <a:endParaRPr lang="en-US" noProof="0" dirty="0"/>
              </a:p>
              <a:p>
                <a:pPr lvl="1"/>
                <a:endParaRPr lang="en-US" noProof="0" dirty="0"/>
              </a:p>
            </p:txBody>
          </p:sp>
        </mc:Choice>
        <mc:Fallback xmlns="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301DE86C-3819-48BF-85D8-3FC9C93B0E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11582400" cy="5105400"/>
              </a:xfrm>
              <a:blipFill>
                <a:blip r:embed="rId2"/>
                <a:stretch>
                  <a:fillRect l="-211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CE93C3-FD8A-4E14-B0C2-1E910E6CC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674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E354E0-C468-4C27-AE48-147AE03E0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Illustration of CTMC: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9B42B0A-0FFA-4010-9B9E-BE722ED464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914400"/>
                <a:ext cx="4572000" cy="5105400"/>
              </a:xfrm>
            </p:spPr>
            <p:txBody>
              <a:bodyPr>
                <a:normAutofit/>
              </a:bodyPr>
              <a:lstStyle/>
              <a:p>
                <a:r>
                  <a:rPr lang="en-US" noProof="0" dirty="0"/>
                  <a:t>State space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0,1,2,…,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Transition rates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noProof="0" dirty="0"/>
                  <a:t> for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=0,1,…,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noProof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noProof="0" dirty="0"/>
                  <a:t> for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noProof="0" dirty="0"/>
              </a:p>
              <a:p>
                <a:pPr lvl="1"/>
                <a:r>
                  <a:rPr lang="en-US" noProof="0" dirty="0"/>
                  <a:t>otherwise: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noProof="0" dirty="0"/>
                  <a:t> for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noProof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noProof="0" dirty="0"/>
              </a:p>
              <a:p>
                <a:endParaRPr lang="en-US" noProof="0" dirty="0"/>
              </a:p>
              <a:p>
                <a:pPr lvl="1"/>
                <a:endParaRPr lang="en-US" noProof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9B42B0A-0FFA-4010-9B9E-BE722ED464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4572000" cy="5105400"/>
              </a:xfrm>
              <a:blipFill>
                <a:blip r:embed="rId2"/>
                <a:stretch>
                  <a:fillRect l="-533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790B96-6302-4CAE-8BE4-CF3CFEA716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BCEB9E5-68CF-4194-B60D-815404919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219200"/>
            <a:ext cx="7222222" cy="129442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336EE62-7EE3-47B2-92D4-D4525AC44A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12" t="9768"/>
          <a:stretch/>
        </p:blipFill>
        <p:spPr>
          <a:xfrm>
            <a:off x="6248400" y="3192267"/>
            <a:ext cx="3429000" cy="1934877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CAA02B34-605C-455A-B55F-D0695352D5D9}"/>
              </a:ext>
            </a:extLst>
          </p:cNvPr>
          <p:cNvSpPr txBox="1"/>
          <p:nvPr/>
        </p:nvSpPr>
        <p:spPr>
          <a:xfrm>
            <a:off x="6324600" y="2741033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Char char="u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Segoe UI" pitchFamily="34" charset="0"/>
                <a:ea typeface="+mn-ea"/>
                <a:cs typeface="Segoe UI" pitchFamily="34" charset="0"/>
              </a:rPr>
              <a:t>Transition matrix</a:t>
            </a:r>
          </a:p>
        </p:txBody>
      </p:sp>
    </p:spTree>
    <p:extLst>
      <p:ext uri="{BB962C8B-B14F-4D97-AF65-F5344CB8AC3E}">
        <p14:creationId xmlns:p14="http://schemas.microsoft.com/office/powerpoint/2010/main" val="3019956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E354E0-C468-4C27-AE48-147AE03E0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Transition Behavior of CTMC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9B42B0A-0FFA-4010-9B9E-BE722ED464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System remains in state </a:t>
                </a:r>
                <a14:m>
                  <m:oMath xmlns:m="http://schemas.openxmlformats.org/officeDocument/2006/math">
                    <m:r>
                      <a:rPr lang="en-US" noProof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noProof="0" dirty="0"/>
                  <a:t> for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noProof="0" dirty="0"/>
              </a:p>
              <a:p>
                <a:pPr lvl="1"/>
                <a:r>
                  <a:rPr lang="en-US" noProof="0" dirty="0"/>
                  <a:t>exponentially distributed with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noProof="0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noProof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noProof="0" dirty="0"/>
              </a:p>
              <a:p>
                <a:pPr lvl="1"/>
                <a:r>
                  <a:rPr lang="en-US" noProof="0" dirty="0"/>
                  <a:t>time to change from </a:t>
                </a:r>
                <a14:m>
                  <m:oMath xmlns:m="http://schemas.openxmlformats.org/officeDocument/2006/math">
                    <m:r>
                      <a:rPr lang="en-US" noProof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noProof="0" dirty="0"/>
                  <a:t> to </a:t>
                </a:r>
                <a14:m>
                  <m:oMath xmlns:m="http://schemas.openxmlformats.org/officeDocument/2006/math">
                    <m:r>
                      <a:rPr lang="en-US" noProof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noProof="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noProof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noProof="0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noProof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noProof="0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endParaRPr lang="en-US" noProof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noProof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noProof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noProof="0" smtClean="0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noProof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noProof="0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}</m:t>
                        </m:r>
                      </m:fName>
                      <m:e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m:rPr>
                            <m:sty m:val="p"/>
                          </m:rPr>
                          <a:rPr lang="en-US" noProof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noProof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) </m:t>
                        </m:r>
                      </m:e>
                    </m:func>
                  </m:oMath>
                </a14:m>
                <a:endParaRPr lang="en-US" noProof="0" dirty="0"/>
              </a:p>
              <a:p>
                <a:pPr lvl="1"/>
                <a:endParaRPr lang="en-US" noProof="0" dirty="0"/>
              </a:p>
              <a:p>
                <a:pPr lvl="1"/>
                <a:endParaRPr lang="en-US" noProof="0" dirty="0"/>
              </a:p>
              <a:p>
                <a:r>
                  <a:rPr lang="en-US" noProof="0" dirty="0"/>
                  <a:t>When process leaves state </a:t>
                </a:r>
                <a14:m>
                  <m:oMath xmlns:m="http://schemas.openxmlformats.org/officeDocument/2006/math">
                    <m:r>
                      <a:rPr lang="en-US" noProof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noProof="0" dirty="0"/>
                  <a:t>, </a:t>
                </a:r>
                <a:br>
                  <a:rPr lang="en-US" noProof="0" dirty="0"/>
                </a:br>
                <a:r>
                  <a:rPr lang="en-US" noProof="0" dirty="0"/>
                  <a:t>the state </a:t>
                </a:r>
                <a14:m>
                  <m:oMath xmlns:m="http://schemas.openxmlformats.org/officeDocument/2006/math">
                    <m:r>
                      <a:rPr lang="en-US" noProof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noProof="0" dirty="0"/>
                  <a:t> is reached with probability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noProof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noProof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noProof="0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noProof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noProof="0" dirty="0"/>
              </a:p>
              <a:p>
                <a:pPr lvl="1"/>
                <a:endParaRPr lang="en-US" noProof="0" dirty="0"/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9B42B0A-0FFA-4010-9B9E-BE722ED464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790B96-6302-4CAE-8BE4-CF3CFEA716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BCEB9E5-68CF-4194-B60D-815404919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795" y="1865159"/>
            <a:ext cx="5410200" cy="969659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391542FA-1902-4F7F-93F9-A9F64CAAC926}"/>
              </a:ext>
            </a:extLst>
          </p:cNvPr>
          <p:cNvSpPr txBox="1">
            <a:spLocks/>
          </p:cNvSpPr>
          <p:nvPr/>
        </p:nvSpPr>
        <p:spPr>
          <a:xfrm>
            <a:off x="6015777" y="3104701"/>
            <a:ext cx="6095999" cy="32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80000"/>
              <a:buFont typeface="Wingdings 3" pitchFamily="18" charset="2"/>
              <a:buChar char="u"/>
              <a:defRPr lang="en-GB" sz="2000">
                <a:solidFill>
                  <a:srgbClr val="4D4D4D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100000"/>
              <a:buFont typeface="Wingdings" pitchFamily="2" charset="2"/>
              <a:buChar char="§"/>
              <a:defRPr lang="en-GB" sz="20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–"/>
              <a:defRPr lang="en-GB" sz="20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•"/>
              <a:defRPr lang="en-GB" sz="20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 "/>
              <a:defRPr lang="en-GB" sz="20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pPr lvl="1"/>
            <a:endParaRPr lang="en-US" b="0" kern="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5A184AD-4067-48BE-8C68-C9A813D36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3886200"/>
            <a:ext cx="5410200" cy="136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323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Analysis of Continuous-time Markov Chain (CMTC)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09956CB-8527-4325-AFF3-F00A77C929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7172" name="Line 4"/>
          <p:cNvSpPr>
            <a:spLocks noChangeShapeType="1"/>
          </p:cNvSpPr>
          <p:nvPr/>
        </p:nvSpPr>
        <p:spPr bwMode="auto">
          <a:xfrm>
            <a:off x="5299887" y="2930852"/>
            <a:ext cx="985838" cy="1587"/>
          </a:xfrm>
          <a:prstGeom prst="line">
            <a:avLst/>
          </a:prstGeom>
          <a:noFill/>
          <a:ln w="0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grpSp>
        <p:nvGrpSpPr>
          <p:cNvPr id="7173" name="Group 5"/>
          <p:cNvGrpSpPr>
            <a:grpSpLocks/>
          </p:cNvGrpSpPr>
          <p:nvPr/>
        </p:nvGrpSpPr>
        <p:grpSpPr bwMode="auto">
          <a:xfrm>
            <a:off x="6138087" y="2014864"/>
            <a:ext cx="1111250" cy="2143125"/>
            <a:chOff x="4450" y="1194"/>
            <a:chExt cx="700" cy="1350"/>
          </a:xfrm>
        </p:grpSpPr>
        <p:sp>
          <p:nvSpPr>
            <p:cNvPr id="7230" name="Freeform 6"/>
            <p:cNvSpPr>
              <a:spLocks/>
            </p:cNvSpPr>
            <p:nvPr/>
          </p:nvSpPr>
          <p:spPr bwMode="auto">
            <a:xfrm>
              <a:off x="4450" y="2318"/>
              <a:ext cx="577" cy="7"/>
            </a:xfrm>
            <a:custGeom>
              <a:avLst/>
              <a:gdLst>
                <a:gd name="T0" fmla="*/ 2 w 577"/>
                <a:gd name="T1" fmla="*/ 0 h 7"/>
                <a:gd name="T2" fmla="*/ 0 w 577"/>
                <a:gd name="T3" fmla="*/ 0 h 7"/>
                <a:gd name="T4" fmla="*/ 0 w 577"/>
                <a:gd name="T5" fmla="*/ 5 h 7"/>
                <a:gd name="T6" fmla="*/ 2 w 577"/>
                <a:gd name="T7" fmla="*/ 5 h 7"/>
                <a:gd name="T8" fmla="*/ 574 w 577"/>
                <a:gd name="T9" fmla="*/ 7 h 7"/>
                <a:gd name="T10" fmla="*/ 577 w 577"/>
                <a:gd name="T11" fmla="*/ 7 h 7"/>
                <a:gd name="T12" fmla="*/ 577 w 577"/>
                <a:gd name="T13" fmla="*/ 2 h 7"/>
                <a:gd name="T14" fmla="*/ 574 w 577"/>
                <a:gd name="T15" fmla="*/ 2 h 7"/>
                <a:gd name="T16" fmla="*/ 2 w 577"/>
                <a:gd name="T17" fmla="*/ 0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7" h="7">
                  <a:moveTo>
                    <a:pt x="2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2" y="5"/>
                  </a:lnTo>
                  <a:lnTo>
                    <a:pt x="574" y="7"/>
                  </a:lnTo>
                  <a:lnTo>
                    <a:pt x="577" y="7"/>
                  </a:lnTo>
                  <a:lnTo>
                    <a:pt x="577" y="2"/>
                  </a:lnTo>
                  <a:lnTo>
                    <a:pt x="574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31" name="Rectangle 7"/>
            <p:cNvSpPr>
              <a:spLocks noChangeArrowheads="1"/>
            </p:cNvSpPr>
            <p:nvPr/>
          </p:nvSpPr>
          <p:spPr bwMode="auto">
            <a:xfrm>
              <a:off x="4943" y="2390"/>
              <a:ext cx="189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600" b="0">
                  <a:solidFill>
                    <a:srgbClr val="000000"/>
                  </a:solidFill>
                  <a:latin typeface="Book Antiqua" pitchFamily="18" charset="0"/>
                </a:rPr>
                <a:t>x(i)</a:t>
              </a:r>
              <a:endParaRPr lang="de-DE"/>
            </a:p>
          </p:txBody>
        </p:sp>
        <p:sp>
          <p:nvSpPr>
            <p:cNvPr id="7232" name="Freeform 8"/>
            <p:cNvSpPr>
              <a:spLocks/>
            </p:cNvSpPr>
            <p:nvPr/>
          </p:nvSpPr>
          <p:spPr bwMode="auto">
            <a:xfrm>
              <a:off x="5024" y="2292"/>
              <a:ext cx="126" cy="56"/>
            </a:xfrm>
            <a:custGeom>
              <a:avLst/>
              <a:gdLst>
                <a:gd name="T0" fmla="*/ 0 w 126"/>
                <a:gd name="T1" fmla="*/ 0 h 56"/>
                <a:gd name="T2" fmla="*/ 126 w 126"/>
                <a:gd name="T3" fmla="*/ 28 h 56"/>
                <a:gd name="T4" fmla="*/ 0 w 126"/>
                <a:gd name="T5" fmla="*/ 56 h 56"/>
                <a:gd name="T6" fmla="*/ 0 w 126"/>
                <a:gd name="T7" fmla="*/ 0 h 5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6" h="56">
                  <a:moveTo>
                    <a:pt x="0" y="0"/>
                  </a:moveTo>
                  <a:lnTo>
                    <a:pt x="126" y="28"/>
                  </a:lnTo>
                  <a:lnTo>
                    <a:pt x="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7373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33" name="Freeform 9"/>
            <p:cNvSpPr>
              <a:spLocks/>
            </p:cNvSpPr>
            <p:nvPr/>
          </p:nvSpPr>
          <p:spPr bwMode="auto">
            <a:xfrm>
              <a:off x="4541" y="1285"/>
              <a:ext cx="7" cy="1131"/>
            </a:xfrm>
            <a:custGeom>
              <a:avLst/>
              <a:gdLst>
                <a:gd name="T0" fmla="*/ 5 w 7"/>
                <a:gd name="T1" fmla="*/ 2 h 1131"/>
                <a:gd name="T2" fmla="*/ 5 w 7"/>
                <a:gd name="T3" fmla="*/ 0 h 1131"/>
                <a:gd name="T4" fmla="*/ 0 w 7"/>
                <a:gd name="T5" fmla="*/ 0 h 1131"/>
                <a:gd name="T6" fmla="*/ 0 w 7"/>
                <a:gd name="T7" fmla="*/ 2 h 1131"/>
                <a:gd name="T8" fmla="*/ 2 w 7"/>
                <a:gd name="T9" fmla="*/ 1129 h 1131"/>
                <a:gd name="T10" fmla="*/ 2 w 7"/>
                <a:gd name="T11" fmla="*/ 1131 h 1131"/>
                <a:gd name="T12" fmla="*/ 7 w 7"/>
                <a:gd name="T13" fmla="*/ 1131 h 1131"/>
                <a:gd name="T14" fmla="*/ 7 w 7"/>
                <a:gd name="T15" fmla="*/ 1129 h 1131"/>
                <a:gd name="T16" fmla="*/ 5 w 7"/>
                <a:gd name="T17" fmla="*/ 2 h 113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" h="1131">
                  <a:moveTo>
                    <a:pt x="5" y="2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1129"/>
                  </a:lnTo>
                  <a:lnTo>
                    <a:pt x="2" y="1131"/>
                  </a:lnTo>
                  <a:lnTo>
                    <a:pt x="7" y="1131"/>
                  </a:lnTo>
                  <a:lnTo>
                    <a:pt x="7" y="1129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34" name="Rectangle 10"/>
            <p:cNvSpPr>
              <a:spLocks noChangeArrowheads="1"/>
            </p:cNvSpPr>
            <p:nvPr/>
          </p:nvSpPr>
          <p:spPr bwMode="auto">
            <a:xfrm>
              <a:off x="4543" y="1491"/>
              <a:ext cx="129" cy="9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35" name="Oval 11"/>
            <p:cNvSpPr>
              <a:spLocks noChangeArrowheads="1"/>
            </p:cNvSpPr>
            <p:nvPr/>
          </p:nvSpPr>
          <p:spPr bwMode="auto">
            <a:xfrm>
              <a:off x="4669" y="1474"/>
              <a:ext cx="45" cy="49"/>
            </a:xfrm>
            <a:prstGeom prst="ellipse">
              <a:avLst/>
            </a:prstGeom>
            <a:solidFill>
              <a:srgbClr val="73737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36" name="Rectangle 12"/>
            <p:cNvSpPr>
              <a:spLocks noChangeArrowheads="1"/>
            </p:cNvSpPr>
            <p:nvPr/>
          </p:nvSpPr>
          <p:spPr bwMode="auto">
            <a:xfrm>
              <a:off x="4543" y="1629"/>
              <a:ext cx="206" cy="9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37" name="Freeform 13"/>
            <p:cNvSpPr>
              <a:spLocks/>
            </p:cNvSpPr>
            <p:nvPr/>
          </p:nvSpPr>
          <p:spPr bwMode="auto">
            <a:xfrm>
              <a:off x="4541" y="1769"/>
              <a:ext cx="133" cy="4"/>
            </a:xfrm>
            <a:custGeom>
              <a:avLst/>
              <a:gdLst>
                <a:gd name="T0" fmla="*/ 2 w 133"/>
                <a:gd name="T1" fmla="*/ 0 h 4"/>
                <a:gd name="T2" fmla="*/ 0 w 133"/>
                <a:gd name="T3" fmla="*/ 0 h 4"/>
                <a:gd name="T4" fmla="*/ 0 w 133"/>
                <a:gd name="T5" fmla="*/ 4 h 4"/>
                <a:gd name="T6" fmla="*/ 133 w 133"/>
                <a:gd name="T7" fmla="*/ 4 h 4"/>
                <a:gd name="T8" fmla="*/ 133 w 133"/>
                <a:gd name="T9" fmla="*/ 0 h 4"/>
                <a:gd name="T10" fmla="*/ 131 w 133"/>
                <a:gd name="T11" fmla="*/ 0 h 4"/>
                <a:gd name="T12" fmla="*/ 2 w 133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3" h="4">
                  <a:moveTo>
                    <a:pt x="2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133" y="4"/>
                  </a:lnTo>
                  <a:lnTo>
                    <a:pt x="133" y="0"/>
                  </a:lnTo>
                  <a:lnTo>
                    <a:pt x="13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38" name="Oval 14"/>
            <p:cNvSpPr>
              <a:spLocks noChangeArrowheads="1"/>
            </p:cNvSpPr>
            <p:nvPr/>
          </p:nvSpPr>
          <p:spPr bwMode="auto">
            <a:xfrm>
              <a:off x="4723" y="1750"/>
              <a:ext cx="44" cy="49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39" name="Freeform 15"/>
            <p:cNvSpPr>
              <a:spLocks/>
            </p:cNvSpPr>
            <p:nvPr/>
          </p:nvSpPr>
          <p:spPr bwMode="auto">
            <a:xfrm>
              <a:off x="4536" y="1902"/>
              <a:ext cx="164" cy="16"/>
            </a:xfrm>
            <a:custGeom>
              <a:avLst/>
              <a:gdLst>
                <a:gd name="T0" fmla="*/ 7 w 164"/>
                <a:gd name="T1" fmla="*/ 0 h 16"/>
                <a:gd name="T2" fmla="*/ 5 w 164"/>
                <a:gd name="T3" fmla="*/ 0 h 16"/>
                <a:gd name="T4" fmla="*/ 3 w 164"/>
                <a:gd name="T5" fmla="*/ 2 h 16"/>
                <a:gd name="T6" fmla="*/ 0 w 164"/>
                <a:gd name="T7" fmla="*/ 2 h 16"/>
                <a:gd name="T8" fmla="*/ 0 w 164"/>
                <a:gd name="T9" fmla="*/ 9 h 16"/>
                <a:gd name="T10" fmla="*/ 3 w 164"/>
                <a:gd name="T11" fmla="*/ 12 h 16"/>
                <a:gd name="T12" fmla="*/ 3 w 164"/>
                <a:gd name="T13" fmla="*/ 14 h 16"/>
                <a:gd name="T14" fmla="*/ 7 w 164"/>
                <a:gd name="T15" fmla="*/ 14 h 16"/>
                <a:gd name="T16" fmla="*/ 157 w 164"/>
                <a:gd name="T17" fmla="*/ 16 h 16"/>
                <a:gd name="T18" fmla="*/ 159 w 164"/>
                <a:gd name="T19" fmla="*/ 16 h 16"/>
                <a:gd name="T20" fmla="*/ 161 w 164"/>
                <a:gd name="T21" fmla="*/ 14 h 16"/>
                <a:gd name="T22" fmla="*/ 164 w 164"/>
                <a:gd name="T23" fmla="*/ 14 h 16"/>
                <a:gd name="T24" fmla="*/ 164 w 164"/>
                <a:gd name="T25" fmla="*/ 7 h 16"/>
                <a:gd name="T26" fmla="*/ 161 w 164"/>
                <a:gd name="T27" fmla="*/ 5 h 16"/>
                <a:gd name="T28" fmla="*/ 161 w 164"/>
                <a:gd name="T29" fmla="*/ 2 h 16"/>
                <a:gd name="T30" fmla="*/ 157 w 164"/>
                <a:gd name="T31" fmla="*/ 2 h 16"/>
                <a:gd name="T32" fmla="*/ 7 w 164"/>
                <a:gd name="T33" fmla="*/ 0 h 1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64" h="16">
                  <a:moveTo>
                    <a:pt x="7" y="0"/>
                  </a:moveTo>
                  <a:lnTo>
                    <a:pt x="5" y="0"/>
                  </a:lnTo>
                  <a:lnTo>
                    <a:pt x="3" y="2"/>
                  </a:lnTo>
                  <a:lnTo>
                    <a:pt x="0" y="2"/>
                  </a:lnTo>
                  <a:lnTo>
                    <a:pt x="0" y="9"/>
                  </a:lnTo>
                  <a:lnTo>
                    <a:pt x="3" y="12"/>
                  </a:lnTo>
                  <a:lnTo>
                    <a:pt x="3" y="14"/>
                  </a:lnTo>
                  <a:lnTo>
                    <a:pt x="7" y="14"/>
                  </a:lnTo>
                  <a:lnTo>
                    <a:pt x="157" y="16"/>
                  </a:lnTo>
                  <a:lnTo>
                    <a:pt x="159" y="16"/>
                  </a:lnTo>
                  <a:lnTo>
                    <a:pt x="161" y="14"/>
                  </a:lnTo>
                  <a:lnTo>
                    <a:pt x="164" y="14"/>
                  </a:lnTo>
                  <a:lnTo>
                    <a:pt x="164" y="7"/>
                  </a:lnTo>
                  <a:lnTo>
                    <a:pt x="161" y="5"/>
                  </a:lnTo>
                  <a:lnTo>
                    <a:pt x="161" y="2"/>
                  </a:lnTo>
                  <a:lnTo>
                    <a:pt x="157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40" name="Freeform 16"/>
            <p:cNvSpPr>
              <a:spLocks/>
            </p:cNvSpPr>
            <p:nvPr/>
          </p:nvSpPr>
          <p:spPr bwMode="auto">
            <a:xfrm>
              <a:off x="4536" y="2040"/>
              <a:ext cx="294" cy="16"/>
            </a:xfrm>
            <a:custGeom>
              <a:avLst/>
              <a:gdLst>
                <a:gd name="T0" fmla="*/ 7 w 294"/>
                <a:gd name="T1" fmla="*/ 0 h 16"/>
                <a:gd name="T2" fmla="*/ 5 w 294"/>
                <a:gd name="T3" fmla="*/ 0 h 16"/>
                <a:gd name="T4" fmla="*/ 3 w 294"/>
                <a:gd name="T5" fmla="*/ 2 h 16"/>
                <a:gd name="T6" fmla="*/ 0 w 294"/>
                <a:gd name="T7" fmla="*/ 2 h 16"/>
                <a:gd name="T8" fmla="*/ 0 w 294"/>
                <a:gd name="T9" fmla="*/ 9 h 16"/>
                <a:gd name="T10" fmla="*/ 3 w 294"/>
                <a:gd name="T11" fmla="*/ 12 h 16"/>
                <a:gd name="T12" fmla="*/ 3 w 294"/>
                <a:gd name="T13" fmla="*/ 14 h 16"/>
                <a:gd name="T14" fmla="*/ 7 w 294"/>
                <a:gd name="T15" fmla="*/ 14 h 16"/>
                <a:gd name="T16" fmla="*/ 287 w 294"/>
                <a:gd name="T17" fmla="*/ 16 h 16"/>
                <a:gd name="T18" fmla="*/ 290 w 294"/>
                <a:gd name="T19" fmla="*/ 16 h 16"/>
                <a:gd name="T20" fmla="*/ 292 w 294"/>
                <a:gd name="T21" fmla="*/ 14 h 16"/>
                <a:gd name="T22" fmla="*/ 294 w 294"/>
                <a:gd name="T23" fmla="*/ 14 h 16"/>
                <a:gd name="T24" fmla="*/ 294 w 294"/>
                <a:gd name="T25" fmla="*/ 7 h 16"/>
                <a:gd name="T26" fmla="*/ 292 w 294"/>
                <a:gd name="T27" fmla="*/ 5 h 16"/>
                <a:gd name="T28" fmla="*/ 292 w 294"/>
                <a:gd name="T29" fmla="*/ 2 h 16"/>
                <a:gd name="T30" fmla="*/ 287 w 294"/>
                <a:gd name="T31" fmla="*/ 2 h 16"/>
                <a:gd name="T32" fmla="*/ 7 w 294"/>
                <a:gd name="T33" fmla="*/ 0 h 1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94" h="16">
                  <a:moveTo>
                    <a:pt x="7" y="0"/>
                  </a:moveTo>
                  <a:lnTo>
                    <a:pt x="5" y="0"/>
                  </a:lnTo>
                  <a:lnTo>
                    <a:pt x="3" y="2"/>
                  </a:lnTo>
                  <a:lnTo>
                    <a:pt x="0" y="2"/>
                  </a:lnTo>
                  <a:lnTo>
                    <a:pt x="0" y="9"/>
                  </a:lnTo>
                  <a:lnTo>
                    <a:pt x="3" y="12"/>
                  </a:lnTo>
                  <a:lnTo>
                    <a:pt x="3" y="14"/>
                  </a:lnTo>
                  <a:lnTo>
                    <a:pt x="7" y="14"/>
                  </a:lnTo>
                  <a:lnTo>
                    <a:pt x="287" y="16"/>
                  </a:lnTo>
                  <a:lnTo>
                    <a:pt x="290" y="16"/>
                  </a:lnTo>
                  <a:lnTo>
                    <a:pt x="292" y="14"/>
                  </a:lnTo>
                  <a:lnTo>
                    <a:pt x="294" y="14"/>
                  </a:lnTo>
                  <a:lnTo>
                    <a:pt x="294" y="7"/>
                  </a:lnTo>
                  <a:lnTo>
                    <a:pt x="292" y="5"/>
                  </a:lnTo>
                  <a:lnTo>
                    <a:pt x="292" y="2"/>
                  </a:lnTo>
                  <a:lnTo>
                    <a:pt x="287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41" name="Oval 17"/>
            <p:cNvSpPr>
              <a:spLocks noChangeArrowheads="1"/>
            </p:cNvSpPr>
            <p:nvPr/>
          </p:nvSpPr>
          <p:spPr bwMode="auto">
            <a:xfrm>
              <a:off x="4807" y="2026"/>
              <a:ext cx="44" cy="49"/>
            </a:xfrm>
            <a:prstGeom prst="ellipse">
              <a:avLst/>
            </a:prstGeom>
            <a:solidFill>
              <a:srgbClr val="73737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42" name="Freeform 18"/>
            <p:cNvSpPr>
              <a:spLocks/>
            </p:cNvSpPr>
            <p:nvPr/>
          </p:nvSpPr>
          <p:spPr bwMode="auto">
            <a:xfrm>
              <a:off x="4553" y="2178"/>
              <a:ext cx="343" cy="14"/>
            </a:xfrm>
            <a:custGeom>
              <a:avLst/>
              <a:gdLst>
                <a:gd name="T0" fmla="*/ 7 w 343"/>
                <a:gd name="T1" fmla="*/ 0 h 14"/>
                <a:gd name="T2" fmla="*/ 2 w 343"/>
                <a:gd name="T3" fmla="*/ 0 h 14"/>
                <a:gd name="T4" fmla="*/ 2 w 343"/>
                <a:gd name="T5" fmla="*/ 2 h 14"/>
                <a:gd name="T6" fmla="*/ 0 w 343"/>
                <a:gd name="T7" fmla="*/ 2 h 14"/>
                <a:gd name="T8" fmla="*/ 0 w 343"/>
                <a:gd name="T9" fmla="*/ 11 h 14"/>
                <a:gd name="T10" fmla="*/ 2 w 343"/>
                <a:gd name="T11" fmla="*/ 11 h 14"/>
                <a:gd name="T12" fmla="*/ 2 w 343"/>
                <a:gd name="T13" fmla="*/ 14 h 14"/>
                <a:gd name="T14" fmla="*/ 341 w 343"/>
                <a:gd name="T15" fmla="*/ 14 h 14"/>
                <a:gd name="T16" fmla="*/ 341 w 343"/>
                <a:gd name="T17" fmla="*/ 11 h 14"/>
                <a:gd name="T18" fmla="*/ 343 w 343"/>
                <a:gd name="T19" fmla="*/ 11 h 14"/>
                <a:gd name="T20" fmla="*/ 343 w 343"/>
                <a:gd name="T21" fmla="*/ 2 h 14"/>
                <a:gd name="T22" fmla="*/ 341 w 343"/>
                <a:gd name="T23" fmla="*/ 2 h 14"/>
                <a:gd name="T24" fmla="*/ 341 w 343"/>
                <a:gd name="T25" fmla="*/ 0 h 14"/>
                <a:gd name="T26" fmla="*/ 336 w 343"/>
                <a:gd name="T27" fmla="*/ 0 h 14"/>
                <a:gd name="T28" fmla="*/ 7 w 343"/>
                <a:gd name="T29" fmla="*/ 0 h 1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43" h="14">
                  <a:moveTo>
                    <a:pt x="7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2" y="14"/>
                  </a:lnTo>
                  <a:lnTo>
                    <a:pt x="341" y="14"/>
                  </a:lnTo>
                  <a:lnTo>
                    <a:pt x="341" y="11"/>
                  </a:lnTo>
                  <a:lnTo>
                    <a:pt x="343" y="11"/>
                  </a:lnTo>
                  <a:lnTo>
                    <a:pt x="343" y="2"/>
                  </a:lnTo>
                  <a:lnTo>
                    <a:pt x="341" y="2"/>
                  </a:lnTo>
                  <a:lnTo>
                    <a:pt x="341" y="0"/>
                  </a:lnTo>
                  <a:lnTo>
                    <a:pt x="336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43" name="Freeform 19"/>
            <p:cNvSpPr>
              <a:spLocks/>
            </p:cNvSpPr>
            <p:nvPr/>
          </p:nvSpPr>
          <p:spPr bwMode="auto">
            <a:xfrm>
              <a:off x="4536" y="2316"/>
              <a:ext cx="220" cy="14"/>
            </a:xfrm>
            <a:custGeom>
              <a:avLst/>
              <a:gdLst>
                <a:gd name="T0" fmla="*/ 7 w 220"/>
                <a:gd name="T1" fmla="*/ 0 h 14"/>
                <a:gd name="T2" fmla="*/ 3 w 220"/>
                <a:gd name="T3" fmla="*/ 0 h 14"/>
                <a:gd name="T4" fmla="*/ 3 w 220"/>
                <a:gd name="T5" fmla="*/ 2 h 14"/>
                <a:gd name="T6" fmla="*/ 0 w 220"/>
                <a:gd name="T7" fmla="*/ 2 h 14"/>
                <a:gd name="T8" fmla="*/ 0 w 220"/>
                <a:gd name="T9" fmla="*/ 11 h 14"/>
                <a:gd name="T10" fmla="*/ 3 w 220"/>
                <a:gd name="T11" fmla="*/ 11 h 14"/>
                <a:gd name="T12" fmla="*/ 3 w 220"/>
                <a:gd name="T13" fmla="*/ 14 h 14"/>
                <a:gd name="T14" fmla="*/ 217 w 220"/>
                <a:gd name="T15" fmla="*/ 14 h 14"/>
                <a:gd name="T16" fmla="*/ 217 w 220"/>
                <a:gd name="T17" fmla="*/ 11 h 14"/>
                <a:gd name="T18" fmla="*/ 220 w 220"/>
                <a:gd name="T19" fmla="*/ 11 h 14"/>
                <a:gd name="T20" fmla="*/ 220 w 220"/>
                <a:gd name="T21" fmla="*/ 2 h 14"/>
                <a:gd name="T22" fmla="*/ 217 w 220"/>
                <a:gd name="T23" fmla="*/ 2 h 14"/>
                <a:gd name="T24" fmla="*/ 217 w 220"/>
                <a:gd name="T25" fmla="*/ 0 h 14"/>
                <a:gd name="T26" fmla="*/ 213 w 220"/>
                <a:gd name="T27" fmla="*/ 0 h 14"/>
                <a:gd name="T28" fmla="*/ 7 w 220"/>
                <a:gd name="T29" fmla="*/ 0 h 1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20" h="14">
                  <a:moveTo>
                    <a:pt x="7" y="0"/>
                  </a:moveTo>
                  <a:lnTo>
                    <a:pt x="3" y="0"/>
                  </a:lnTo>
                  <a:lnTo>
                    <a:pt x="3" y="2"/>
                  </a:lnTo>
                  <a:lnTo>
                    <a:pt x="0" y="2"/>
                  </a:lnTo>
                  <a:lnTo>
                    <a:pt x="0" y="11"/>
                  </a:lnTo>
                  <a:lnTo>
                    <a:pt x="3" y="11"/>
                  </a:lnTo>
                  <a:lnTo>
                    <a:pt x="3" y="14"/>
                  </a:lnTo>
                  <a:lnTo>
                    <a:pt x="217" y="14"/>
                  </a:lnTo>
                  <a:lnTo>
                    <a:pt x="217" y="11"/>
                  </a:lnTo>
                  <a:lnTo>
                    <a:pt x="220" y="11"/>
                  </a:lnTo>
                  <a:lnTo>
                    <a:pt x="220" y="2"/>
                  </a:lnTo>
                  <a:lnTo>
                    <a:pt x="217" y="2"/>
                  </a:lnTo>
                  <a:lnTo>
                    <a:pt x="217" y="0"/>
                  </a:lnTo>
                  <a:lnTo>
                    <a:pt x="21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44" name="Oval 20"/>
            <p:cNvSpPr>
              <a:spLocks noChangeArrowheads="1"/>
            </p:cNvSpPr>
            <p:nvPr/>
          </p:nvSpPr>
          <p:spPr bwMode="auto">
            <a:xfrm>
              <a:off x="4737" y="2302"/>
              <a:ext cx="44" cy="49"/>
            </a:xfrm>
            <a:prstGeom prst="ellipse">
              <a:avLst/>
            </a:prstGeom>
            <a:solidFill>
              <a:srgbClr val="73737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45" name="Oval 21"/>
            <p:cNvSpPr>
              <a:spLocks noChangeArrowheads="1"/>
            </p:cNvSpPr>
            <p:nvPr/>
          </p:nvSpPr>
          <p:spPr bwMode="auto">
            <a:xfrm>
              <a:off x="4887" y="2164"/>
              <a:ext cx="44" cy="49"/>
            </a:xfrm>
            <a:prstGeom prst="ellipse">
              <a:avLst/>
            </a:prstGeom>
            <a:solidFill>
              <a:srgbClr val="73737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46" name="Oval 22"/>
            <p:cNvSpPr>
              <a:spLocks noChangeArrowheads="1"/>
            </p:cNvSpPr>
            <p:nvPr/>
          </p:nvSpPr>
          <p:spPr bwMode="auto">
            <a:xfrm>
              <a:off x="4737" y="1612"/>
              <a:ext cx="44" cy="49"/>
            </a:xfrm>
            <a:prstGeom prst="ellipse">
              <a:avLst/>
            </a:prstGeom>
            <a:solidFill>
              <a:srgbClr val="73737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47" name="Oval 23"/>
            <p:cNvSpPr>
              <a:spLocks noChangeArrowheads="1"/>
            </p:cNvSpPr>
            <p:nvPr/>
          </p:nvSpPr>
          <p:spPr bwMode="auto">
            <a:xfrm>
              <a:off x="4693" y="1888"/>
              <a:ext cx="42" cy="49"/>
            </a:xfrm>
            <a:prstGeom prst="ellipse">
              <a:avLst/>
            </a:prstGeom>
            <a:solidFill>
              <a:srgbClr val="73737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48" name="Freeform 24"/>
            <p:cNvSpPr>
              <a:spLocks/>
            </p:cNvSpPr>
            <p:nvPr/>
          </p:nvSpPr>
          <p:spPr bwMode="auto">
            <a:xfrm>
              <a:off x="4518" y="1194"/>
              <a:ext cx="56" cy="126"/>
            </a:xfrm>
            <a:custGeom>
              <a:avLst/>
              <a:gdLst>
                <a:gd name="T0" fmla="*/ 0 w 56"/>
                <a:gd name="T1" fmla="*/ 126 h 126"/>
                <a:gd name="T2" fmla="*/ 28 w 56"/>
                <a:gd name="T3" fmla="*/ 0 h 126"/>
                <a:gd name="T4" fmla="*/ 56 w 56"/>
                <a:gd name="T5" fmla="*/ 126 h 126"/>
                <a:gd name="T6" fmla="*/ 0 w 56"/>
                <a:gd name="T7" fmla="*/ 126 h 12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6" h="126">
                  <a:moveTo>
                    <a:pt x="0" y="126"/>
                  </a:moveTo>
                  <a:lnTo>
                    <a:pt x="28" y="0"/>
                  </a:lnTo>
                  <a:lnTo>
                    <a:pt x="56" y="126"/>
                  </a:lnTo>
                  <a:lnTo>
                    <a:pt x="0" y="126"/>
                  </a:lnTo>
                  <a:close/>
                </a:path>
              </a:pathLst>
            </a:custGeom>
            <a:solidFill>
              <a:srgbClr val="737373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49" name="Freeform 25"/>
            <p:cNvSpPr>
              <a:spLocks/>
            </p:cNvSpPr>
            <p:nvPr/>
          </p:nvSpPr>
          <p:spPr bwMode="auto">
            <a:xfrm>
              <a:off x="4536" y="1764"/>
              <a:ext cx="203" cy="14"/>
            </a:xfrm>
            <a:custGeom>
              <a:avLst/>
              <a:gdLst>
                <a:gd name="T0" fmla="*/ 7 w 203"/>
                <a:gd name="T1" fmla="*/ 0 h 14"/>
                <a:gd name="T2" fmla="*/ 3 w 203"/>
                <a:gd name="T3" fmla="*/ 0 h 14"/>
                <a:gd name="T4" fmla="*/ 3 w 203"/>
                <a:gd name="T5" fmla="*/ 2 h 14"/>
                <a:gd name="T6" fmla="*/ 0 w 203"/>
                <a:gd name="T7" fmla="*/ 2 h 14"/>
                <a:gd name="T8" fmla="*/ 0 w 203"/>
                <a:gd name="T9" fmla="*/ 12 h 14"/>
                <a:gd name="T10" fmla="*/ 3 w 203"/>
                <a:gd name="T11" fmla="*/ 12 h 14"/>
                <a:gd name="T12" fmla="*/ 3 w 203"/>
                <a:gd name="T13" fmla="*/ 14 h 14"/>
                <a:gd name="T14" fmla="*/ 201 w 203"/>
                <a:gd name="T15" fmla="*/ 14 h 14"/>
                <a:gd name="T16" fmla="*/ 201 w 203"/>
                <a:gd name="T17" fmla="*/ 12 h 14"/>
                <a:gd name="T18" fmla="*/ 203 w 203"/>
                <a:gd name="T19" fmla="*/ 12 h 14"/>
                <a:gd name="T20" fmla="*/ 203 w 203"/>
                <a:gd name="T21" fmla="*/ 2 h 14"/>
                <a:gd name="T22" fmla="*/ 201 w 203"/>
                <a:gd name="T23" fmla="*/ 2 h 14"/>
                <a:gd name="T24" fmla="*/ 201 w 203"/>
                <a:gd name="T25" fmla="*/ 0 h 14"/>
                <a:gd name="T26" fmla="*/ 196 w 203"/>
                <a:gd name="T27" fmla="*/ 0 h 14"/>
                <a:gd name="T28" fmla="*/ 7 w 203"/>
                <a:gd name="T29" fmla="*/ 0 h 1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03" h="14">
                  <a:moveTo>
                    <a:pt x="7" y="0"/>
                  </a:moveTo>
                  <a:lnTo>
                    <a:pt x="3" y="0"/>
                  </a:lnTo>
                  <a:lnTo>
                    <a:pt x="3" y="2"/>
                  </a:lnTo>
                  <a:lnTo>
                    <a:pt x="0" y="2"/>
                  </a:lnTo>
                  <a:lnTo>
                    <a:pt x="0" y="12"/>
                  </a:lnTo>
                  <a:lnTo>
                    <a:pt x="3" y="12"/>
                  </a:lnTo>
                  <a:lnTo>
                    <a:pt x="3" y="14"/>
                  </a:lnTo>
                  <a:lnTo>
                    <a:pt x="201" y="14"/>
                  </a:lnTo>
                  <a:lnTo>
                    <a:pt x="201" y="12"/>
                  </a:lnTo>
                  <a:lnTo>
                    <a:pt x="203" y="12"/>
                  </a:lnTo>
                  <a:lnTo>
                    <a:pt x="203" y="2"/>
                  </a:lnTo>
                  <a:lnTo>
                    <a:pt x="201" y="2"/>
                  </a:lnTo>
                  <a:lnTo>
                    <a:pt x="201" y="0"/>
                  </a:lnTo>
                  <a:lnTo>
                    <a:pt x="196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50" name="Rectangle 26"/>
            <p:cNvSpPr>
              <a:spLocks noChangeArrowheads="1"/>
            </p:cNvSpPr>
            <p:nvPr/>
          </p:nvSpPr>
          <p:spPr bwMode="auto">
            <a:xfrm>
              <a:off x="4473" y="1727"/>
              <a:ext cx="33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b="0">
                  <a:solidFill>
                    <a:srgbClr val="000000"/>
                  </a:solidFill>
                  <a:latin typeface="Book Antiqua" pitchFamily="18" charset="0"/>
                </a:rPr>
                <a:t>i</a:t>
              </a:r>
              <a:endParaRPr lang="de-DE"/>
            </a:p>
          </p:txBody>
        </p:sp>
      </p:grpSp>
      <p:grpSp>
        <p:nvGrpSpPr>
          <p:cNvPr id="7175" name="Group 35"/>
          <p:cNvGrpSpPr>
            <a:grpSpLocks/>
          </p:cNvGrpSpPr>
          <p:nvPr/>
        </p:nvGrpSpPr>
        <p:grpSpPr bwMode="auto">
          <a:xfrm>
            <a:off x="2396351" y="5331151"/>
            <a:ext cx="2039937" cy="679450"/>
            <a:chOff x="2093" y="3283"/>
            <a:chExt cx="1285" cy="428"/>
          </a:xfrm>
        </p:grpSpPr>
        <p:sp>
          <p:nvSpPr>
            <p:cNvPr id="7219" name="Rectangle 36"/>
            <p:cNvSpPr>
              <a:spLocks noChangeArrowheads="1"/>
            </p:cNvSpPr>
            <p:nvPr/>
          </p:nvSpPr>
          <p:spPr bwMode="auto">
            <a:xfrm>
              <a:off x="2093" y="3454"/>
              <a:ext cx="66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600" b="0">
                  <a:solidFill>
                    <a:srgbClr val="0000FF"/>
                  </a:solidFill>
                  <a:latin typeface="Book Antiqua" pitchFamily="18" charset="0"/>
                </a:rPr>
                <a:t>x</a:t>
              </a:r>
              <a:endParaRPr lang="de-DE"/>
            </a:p>
          </p:txBody>
        </p:sp>
        <p:sp>
          <p:nvSpPr>
            <p:cNvPr id="7220" name="Rectangle 37"/>
            <p:cNvSpPr>
              <a:spLocks noChangeArrowheads="1"/>
            </p:cNvSpPr>
            <p:nvPr/>
          </p:nvSpPr>
          <p:spPr bwMode="auto">
            <a:xfrm>
              <a:off x="2149" y="3500"/>
              <a:ext cx="76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600" b="0">
                  <a:solidFill>
                    <a:srgbClr val="0000FF"/>
                  </a:solidFill>
                  <a:latin typeface="Book Antiqua" pitchFamily="18" charset="0"/>
                </a:rPr>
                <a:t>n</a:t>
              </a:r>
              <a:endParaRPr lang="de-DE"/>
            </a:p>
          </p:txBody>
        </p:sp>
        <p:sp>
          <p:nvSpPr>
            <p:cNvPr id="7221" name="Oval 38"/>
            <p:cNvSpPr>
              <a:spLocks noChangeArrowheads="1"/>
            </p:cNvSpPr>
            <p:nvPr/>
          </p:nvSpPr>
          <p:spPr bwMode="auto">
            <a:xfrm>
              <a:off x="2250" y="3542"/>
              <a:ext cx="44" cy="49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22" name="Freeform 39"/>
            <p:cNvSpPr>
              <a:spLocks/>
            </p:cNvSpPr>
            <p:nvPr/>
          </p:nvSpPr>
          <p:spPr bwMode="auto">
            <a:xfrm>
              <a:off x="2259" y="3283"/>
              <a:ext cx="1119" cy="428"/>
            </a:xfrm>
            <a:custGeom>
              <a:avLst/>
              <a:gdLst>
                <a:gd name="T0" fmla="*/ 2 w 1118"/>
                <a:gd name="T1" fmla="*/ 276 h 428"/>
                <a:gd name="T2" fmla="*/ 0 w 1118"/>
                <a:gd name="T3" fmla="*/ 278 h 428"/>
                <a:gd name="T4" fmla="*/ 2 w 1118"/>
                <a:gd name="T5" fmla="*/ 287 h 428"/>
                <a:gd name="T6" fmla="*/ 215 w 1118"/>
                <a:gd name="T7" fmla="*/ 290 h 428"/>
                <a:gd name="T8" fmla="*/ 208 w 1118"/>
                <a:gd name="T9" fmla="*/ 425 h 428"/>
                <a:gd name="T10" fmla="*/ 210 w 1118"/>
                <a:gd name="T11" fmla="*/ 428 h 428"/>
                <a:gd name="T12" fmla="*/ 357 w 1118"/>
                <a:gd name="T13" fmla="*/ 425 h 428"/>
                <a:gd name="T14" fmla="*/ 360 w 1118"/>
                <a:gd name="T15" fmla="*/ 283 h 428"/>
                <a:gd name="T16" fmla="*/ 495 w 1118"/>
                <a:gd name="T17" fmla="*/ 290 h 428"/>
                <a:gd name="T18" fmla="*/ 497 w 1118"/>
                <a:gd name="T19" fmla="*/ 287 h 428"/>
                <a:gd name="T20" fmla="*/ 490 w 1118"/>
                <a:gd name="T21" fmla="*/ 152 h 428"/>
                <a:gd name="T22" fmla="*/ 623 w 1118"/>
                <a:gd name="T23" fmla="*/ 145 h 428"/>
                <a:gd name="T24" fmla="*/ 625 w 1118"/>
                <a:gd name="T25" fmla="*/ 287 h 428"/>
                <a:gd name="T26" fmla="*/ 702 w 1118"/>
                <a:gd name="T27" fmla="*/ 290 h 428"/>
                <a:gd name="T28" fmla="*/ 705 w 1118"/>
                <a:gd name="T29" fmla="*/ 287 h 428"/>
                <a:gd name="T30" fmla="*/ 698 w 1118"/>
                <a:gd name="T31" fmla="*/ 152 h 428"/>
                <a:gd name="T32" fmla="*/ 772 w 1118"/>
                <a:gd name="T33" fmla="*/ 150 h 428"/>
                <a:gd name="T34" fmla="*/ 775 w 1118"/>
                <a:gd name="T35" fmla="*/ 7 h 428"/>
                <a:gd name="T36" fmla="*/ 906 w 1118"/>
                <a:gd name="T37" fmla="*/ 14 h 428"/>
                <a:gd name="T38" fmla="*/ 899 w 1118"/>
                <a:gd name="T39" fmla="*/ 150 h 428"/>
                <a:gd name="T40" fmla="*/ 901 w 1118"/>
                <a:gd name="T41" fmla="*/ 152 h 428"/>
                <a:gd name="T42" fmla="*/ 966 w 1118"/>
                <a:gd name="T43" fmla="*/ 145 h 428"/>
                <a:gd name="T44" fmla="*/ 969 w 1118"/>
                <a:gd name="T45" fmla="*/ 287 h 428"/>
                <a:gd name="T46" fmla="*/ 1118 w 1118"/>
                <a:gd name="T47" fmla="*/ 290 h 428"/>
                <a:gd name="T48" fmla="*/ 1120 w 1118"/>
                <a:gd name="T49" fmla="*/ 287 h 428"/>
                <a:gd name="T50" fmla="*/ 1118 w 1118"/>
                <a:gd name="T51" fmla="*/ 278 h 428"/>
                <a:gd name="T52" fmla="*/ 1113 w 1118"/>
                <a:gd name="T53" fmla="*/ 276 h 428"/>
                <a:gd name="T54" fmla="*/ 980 w 1118"/>
                <a:gd name="T55" fmla="*/ 283 h 428"/>
                <a:gd name="T56" fmla="*/ 980 w 1118"/>
                <a:gd name="T57" fmla="*/ 143 h 428"/>
                <a:gd name="T58" fmla="*/ 978 w 1118"/>
                <a:gd name="T59" fmla="*/ 140 h 428"/>
                <a:gd name="T60" fmla="*/ 976 w 1118"/>
                <a:gd name="T61" fmla="*/ 138 h 428"/>
                <a:gd name="T62" fmla="*/ 906 w 1118"/>
                <a:gd name="T63" fmla="*/ 138 h 428"/>
                <a:gd name="T64" fmla="*/ 913 w 1118"/>
                <a:gd name="T65" fmla="*/ 7 h 428"/>
                <a:gd name="T66" fmla="*/ 913 w 1118"/>
                <a:gd name="T67" fmla="*/ 2 h 428"/>
                <a:gd name="T68" fmla="*/ 910 w 1118"/>
                <a:gd name="T69" fmla="*/ 0 h 428"/>
                <a:gd name="T70" fmla="*/ 906 w 1118"/>
                <a:gd name="T71" fmla="*/ 0 h 428"/>
                <a:gd name="T72" fmla="*/ 765 w 1118"/>
                <a:gd name="T73" fmla="*/ 0 h 428"/>
                <a:gd name="T74" fmla="*/ 763 w 1118"/>
                <a:gd name="T75" fmla="*/ 2 h 428"/>
                <a:gd name="T76" fmla="*/ 761 w 1118"/>
                <a:gd name="T77" fmla="*/ 5 h 428"/>
                <a:gd name="T78" fmla="*/ 761 w 1118"/>
                <a:gd name="T79" fmla="*/ 145 h 428"/>
                <a:gd name="T80" fmla="*/ 698 w 1118"/>
                <a:gd name="T81" fmla="*/ 138 h 428"/>
                <a:gd name="T82" fmla="*/ 693 w 1118"/>
                <a:gd name="T83" fmla="*/ 138 h 428"/>
                <a:gd name="T84" fmla="*/ 691 w 1118"/>
                <a:gd name="T85" fmla="*/ 140 h 428"/>
                <a:gd name="T86" fmla="*/ 691 w 1118"/>
                <a:gd name="T87" fmla="*/ 145 h 428"/>
                <a:gd name="T88" fmla="*/ 698 w 1118"/>
                <a:gd name="T89" fmla="*/ 276 h 428"/>
                <a:gd name="T90" fmla="*/ 637 w 1118"/>
                <a:gd name="T91" fmla="*/ 283 h 428"/>
                <a:gd name="T92" fmla="*/ 637 w 1118"/>
                <a:gd name="T93" fmla="*/ 143 h 428"/>
                <a:gd name="T94" fmla="*/ 635 w 1118"/>
                <a:gd name="T95" fmla="*/ 140 h 428"/>
                <a:gd name="T96" fmla="*/ 632 w 1118"/>
                <a:gd name="T97" fmla="*/ 138 h 428"/>
                <a:gd name="T98" fmla="*/ 490 w 1118"/>
                <a:gd name="T99" fmla="*/ 138 h 428"/>
                <a:gd name="T100" fmla="*/ 486 w 1118"/>
                <a:gd name="T101" fmla="*/ 138 h 428"/>
                <a:gd name="T102" fmla="*/ 483 w 1118"/>
                <a:gd name="T103" fmla="*/ 140 h 428"/>
                <a:gd name="T104" fmla="*/ 483 w 1118"/>
                <a:gd name="T105" fmla="*/ 145 h 428"/>
                <a:gd name="T106" fmla="*/ 490 w 1118"/>
                <a:gd name="T107" fmla="*/ 276 h 428"/>
                <a:gd name="T108" fmla="*/ 350 w 1118"/>
                <a:gd name="T109" fmla="*/ 276 h 428"/>
                <a:gd name="T110" fmla="*/ 348 w 1118"/>
                <a:gd name="T111" fmla="*/ 278 h 428"/>
                <a:gd name="T112" fmla="*/ 346 w 1118"/>
                <a:gd name="T113" fmla="*/ 280 h 428"/>
                <a:gd name="T114" fmla="*/ 346 w 1118"/>
                <a:gd name="T115" fmla="*/ 421 h 428"/>
                <a:gd name="T116" fmla="*/ 215 w 1118"/>
                <a:gd name="T117" fmla="*/ 414 h 428"/>
                <a:gd name="T118" fmla="*/ 222 w 1118"/>
                <a:gd name="T119" fmla="*/ 283 h 428"/>
                <a:gd name="T120" fmla="*/ 222 w 1118"/>
                <a:gd name="T121" fmla="*/ 278 h 428"/>
                <a:gd name="T122" fmla="*/ 219 w 1118"/>
                <a:gd name="T123" fmla="*/ 276 h 428"/>
                <a:gd name="T124" fmla="*/ 215 w 1118"/>
                <a:gd name="T125" fmla="*/ 276 h 42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118" h="428">
                  <a:moveTo>
                    <a:pt x="7" y="276"/>
                  </a:moveTo>
                  <a:lnTo>
                    <a:pt x="2" y="276"/>
                  </a:lnTo>
                  <a:lnTo>
                    <a:pt x="2" y="278"/>
                  </a:lnTo>
                  <a:lnTo>
                    <a:pt x="0" y="278"/>
                  </a:lnTo>
                  <a:lnTo>
                    <a:pt x="0" y="287"/>
                  </a:lnTo>
                  <a:lnTo>
                    <a:pt x="2" y="287"/>
                  </a:lnTo>
                  <a:lnTo>
                    <a:pt x="2" y="290"/>
                  </a:lnTo>
                  <a:lnTo>
                    <a:pt x="215" y="290"/>
                  </a:lnTo>
                  <a:lnTo>
                    <a:pt x="208" y="283"/>
                  </a:lnTo>
                  <a:lnTo>
                    <a:pt x="208" y="425"/>
                  </a:lnTo>
                  <a:lnTo>
                    <a:pt x="210" y="425"/>
                  </a:lnTo>
                  <a:lnTo>
                    <a:pt x="210" y="428"/>
                  </a:lnTo>
                  <a:lnTo>
                    <a:pt x="357" y="428"/>
                  </a:lnTo>
                  <a:lnTo>
                    <a:pt x="357" y="425"/>
                  </a:lnTo>
                  <a:lnTo>
                    <a:pt x="360" y="425"/>
                  </a:lnTo>
                  <a:lnTo>
                    <a:pt x="360" y="283"/>
                  </a:lnTo>
                  <a:lnTo>
                    <a:pt x="353" y="290"/>
                  </a:lnTo>
                  <a:lnTo>
                    <a:pt x="495" y="290"/>
                  </a:lnTo>
                  <a:lnTo>
                    <a:pt x="495" y="287"/>
                  </a:lnTo>
                  <a:lnTo>
                    <a:pt x="497" y="287"/>
                  </a:lnTo>
                  <a:lnTo>
                    <a:pt x="497" y="145"/>
                  </a:lnTo>
                  <a:lnTo>
                    <a:pt x="490" y="152"/>
                  </a:lnTo>
                  <a:lnTo>
                    <a:pt x="628" y="152"/>
                  </a:lnTo>
                  <a:lnTo>
                    <a:pt x="621" y="145"/>
                  </a:lnTo>
                  <a:lnTo>
                    <a:pt x="621" y="287"/>
                  </a:lnTo>
                  <a:lnTo>
                    <a:pt x="623" y="287"/>
                  </a:lnTo>
                  <a:lnTo>
                    <a:pt x="623" y="290"/>
                  </a:lnTo>
                  <a:lnTo>
                    <a:pt x="700" y="290"/>
                  </a:lnTo>
                  <a:lnTo>
                    <a:pt x="700" y="287"/>
                  </a:lnTo>
                  <a:lnTo>
                    <a:pt x="703" y="287"/>
                  </a:lnTo>
                  <a:lnTo>
                    <a:pt x="703" y="145"/>
                  </a:lnTo>
                  <a:lnTo>
                    <a:pt x="696" y="152"/>
                  </a:lnTo>
                  <a:lnTo>
                    <a:pt x="770" y="152"/>
                  </a:lnTo>
                  <a:lnTo>
                    <a:pt x="770" y="150"/>
                  </a:lnTo>
                  <a:lnTo>
                    <a:pt x="773" y="150"/>
                  </a:lnTo>
                  <a:lnTo>
                    <a:pt x="773" y="7"/>
                  </a:lnTo>
                  <a:lnTo>
                    <a:pt x="766" y="14"/>
                  </a:lnTo>
                  <a:lnTo>
                    <a:pt x="904" y="14"/>
                  </a:lnTo>
                  <a:lnTo>
                    <a:pt x="897" y="7"/>
                  </a:lnTo>
                  <a:lnTo>
                    <a:pt x="897" y="150"/>
                  </a:lnTo>
                  <a:lnTo>
                    <a:pt x="899" y="150"/>
                  </a:lnTo>
                  <a:lnTo>
                    <a:pt x="899" y="152"/>
                  </a:lnTo>
                  <a:lnTo>
                    <a:pt x="971" y="152"/>
                  </a:lnTo>
                  <a:lnTo>
                    <a:pt x="964" y="145"/>
                  </a:lnTo>
                  <a:lnTo>
                    <a:pt x="964" y="287"/>
                  </a:lnTo>
                  <a:lnTo>
                    <a:pt x="967" y="287"/>
                  </a:lnTo>
                  <a:lnTo>
                    <a:pt x="967" y="290"/>
                  </a:lnTo>
                  <a:lnTo>
                    <a:pt x="1116" y="290"/>
                  </a:lnTo>
                  <a:lnTo>
                    <a:pt x="1116" y="287"/>
                  </a:lnTo>
                  <a:lnTo>
                    <a:pt x="1118" y="287"/>
                  </a:lnTo>
                  <a:lnTo>
                    <a:pt x="1118" y="278"/>
                  </a:lnTo>
                  <a:lnTo>
                    <a:pt x="1116" y="278"/>
                  </a:lnTo>
                  <a:lnTo>
                    <a:pt x="1116" y="276"/>
                  </a:lnTo>
                  <a:lnTo>
                    <a:pt x="1111" y="276"/>
                  </a:lnTo>
                  <a:lnTo>
                    <a:pt x="971" y="276"/>
                  </a:lnTo>
                  <a:lnTo>
                    <a:pt x="978" y="283"/>
                  </a:lnTo>
                  <a:lnTo>
                    <a:pt x="978" y="145"/>
                  </a:lnTo>
                  <a:lnTo>
                    <a:pt x="978" y="143"/>
                  </a:lnTo>
                  <a:lnTo>
                    <a:pt x="978" y="140"/>
                  </a:lnTo>
                  <a:lnTo>
                    <a:pt x="976" y="140"/>
                  </a:lnTo>
                  <a:lnTo>
                    <a:pt x="976" y="138"/>
                  </a:lnTo>
                  <a:lnTo>
                    <a:pt x="974" y="138"/>
                  </a:lnTo>
                  <a:lnTo>
                    <a:pt x="971" y="138"/>
                  </a:lnTo>
                  <a:lnTo>
                    <a:pt x="904" y="138"/>
                  </a:lnTo>
                  <a:lnTo>
                    <a:pt x="911" y="145"/>
                  </a:lnTo>
                  <a:lnTo>
                    <a:pt x="911" y="7"/>
                  </a:lnTo>
                  <a:lnTo>
                    <a:pt x="911" y="5"/>
                  </a:lnTo>
                  <a:lnTo>
                    <a:pt x="911" y="2"/>
                  </a:lnTo>
                  <a:lnTo>
                    <a:pt x="908" y="2"/>
                  </a:lnTo>
                  <a:lnTo>
                    <a:pt x="908" y="0"/>
                  </a:lnTo>
                  <a:lnTo>
                    <a:pt x="906" y="0"/>
                  </a:lnTo>
                  <a:lnTo>
                    <a:pt x="904" y="0"/>
                  </a:lnTo>
                  <a:lnTo>
                    <a:pt x="766" y="0"/>
                  </a:lnTo>
                  <a:lnTo>
                    <a:pt x="763" y="0"/>
                  </a:lnTo>
                  <a:lnTo>
                    <a:pt x="761" y="0"/>
                  </a:lnTo>
                  <a:lnTo>
                    <a:pt x="761" y="2"/>
                  </a:lnTo>
                  <a:lnTo>
                    <a:pt x="759" y="2"/>
                  </a:lnTo>
                  <a:lnTo>
                    <a:pt x="759" y="5"/>
                  </a:lnTo>
                  <a:lnTo>
                    <a:pt x="759" y="7"/>
                  </a:lnTo>
                  <a:lnTo>
                    <a:pt x="759" y="145"/>
                  </a:lnTo>
                  <a:lnTo>
                    <a:pt x="766" y="138"/>
                  </a:lnTo>
                  <a:lnTo>
                    <a:pt x="696" y="138"/>
                  </a:lnTo>
                  <a:lnTo>
                    <a:pt x="693" y="138"/>
                  </a:lnTo>
                  <a:lnTo>
                    <a:pt x="691" y="138"/>
                  </a:lnTo>
                  <a:lnTo>
                    <a:pt x="691" y="140"/>
                  </a:lnTo>
                  <a:lnTo>
                    <a:pt x="689" y="140"/>
                  </a:lnTo>
                  <a:lnTo>
                    <a:pt x="689" y="143"/>
                  </a:lnTo>
                  <a:lnTo>
                    <a:pt x="689" y="145"/>
                  </a:lnTo>
                  <a:lnTo>
                    <a:pt x="689" y="283"/>
                  </a:lnTo>
                  <a:lnTo>
                    <a:pt x="696" y="276"/>
                  </a:lnTo>
                  <a:lnTo>
                    <a:pt x="628" y="276"/>
                  </a:lnTo>
                  <a:lnTo>
                    <a:pt x="635" y="283"/>
                  </a:lnTo>
                  <a:lnTo>
                    <a:pt x="635" y="145"/>
                  </a:lnTo>
                  <a:lnTo>
                    <a:pt x="635" y="143"/>
                  </a:lnTo>
                  <a:lnTo>
                    <a:pt x="635" y="140"/>
                  </a:lnTo>
                  <a:lnTo>
                    <a:pt x="633" y="140"/>
                  </a:lnTo>
                  <a:lnTo>
                    <a:pt x="633" y="138"/>
                  </a:lnTo>
                  <a:lnTo>
                    <a:pt x="630" y="138"/>
                  </a:lnTo>
                  <a:lnTo>
                    <a:pt x="628" y="138"/>
                  </a:lnTo>
                  <a:lnTo>
                    <a:pt x="490" y="138"/>
                  </a:lnTo>
                  <a:lnTo>
                    <a:pt x="488" y="138"/>
                  </a:lnTo>
                  <a:lnTo>
                    <a:pt x="486" y="138"/>
                  </a:lnTo>
                  <a:lnTo>
                    <a:pt x="486" y="140"/>
                  </a:lnTo>
                  <a:lnTo>
                    <a:pt x="483" y="140"/>
                  </a:lnTo>
                  <a:lnTo>
                    <a:pt x="483" y="143"/>
                  </a:lnTo>
                  <a:lnTo>
                    <a:pt x="483" y="145"/>
                  </a:lnTo>
                  <a:lnTo>
                    <a:pt x="483" y="283"/>
                  </a:lnTo>
                  <a:lnTo>
                    <a:pt x="490" y="276"/>
                  </a:lnTo>
                  <a:lnTo>
                    <a:pt x="353" y="276"/>
                  </a:lnTo>
                  <a:lnTo>
                    <a:pt x="350" y="276"/>
                  </a:lnTo>
                  <a:lnTo>
                    <a:pt x="348" y="276"/>
                  </a:lnTo>
                  <a:lnTo>
                    <a:pt x="348" y="278"/>
                  </a:lnTo>
                  <a:lnTo>
                    <a:pt x="346" y="278"/>
                  </a:lnTo>
                  <a:lnTo>
                    <a:pt x="346" y="280"/>
                  </a:lnTo>
                  <a:lnTo>
                    <a:pt x="346" y="283"/>
                  </a:lnTo>
                  <a:lnTo>
                    <a:pt x="346" y="421"/>
                  </a:lnTo>
                  <a:lnTo>
                    <a:pt x="353" y="414"/>
                  </a:lnTo>
                  <a:lnTo>
                    <a:pt x="215" y="414"/>
                  </a:lnTo>
                  <a:lnTo>
                    <a:pt x="222" y="421"/>
                  </a:lnTo>
                  <a:lnTo>
                    <a:pt x="222" y="283"/>
                  </a:lnTo>
                  <a:lnTo>
                    <a:pt x="222" y="280"/>
                  </a:lnTo>
                  <a:lnTo>
                    <a:pt x="222" y="278"/>
                  </a:lnTo>
                  <a:lnTo>
                    <a:pt x="219" y="278"/>
                  </a:lnTo>
                  <a:lnTo>
                    <a:pt x="219" y="276"/>
                  </a:lnTo>
                  <a:lnTo>
                    <a:pt x="217" y="276"/>
                  </a:lnTo>
                  <a:lnTo>
                    <a:pt x="215" y="276"/>
                  </a:lnTo>
                  <a:lnTo>
                    <a:pt x="7" y="27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C003020-B8BA-4888-ACE3-DDDA956E1A94}"/>
              </a:ext>
            </a:extLst>
          </p:cNvPr>
          <p:cNvGrpSpPr/>
          <p:nvPr/>
        </p:nvGrpSpPr>
        <p:grpSpPr>
          <a:xfrm>
            <a:off x="843776" y="1925964"/>
            <a:ext cx="4897437" cy="2232025"/>
            <a:chOff x="2913064" y="2316163"/>
            <a:chExt cx="4897437" cy="2232025"/>
          </a:xfrm>
        </p:grpSpPr>
        <p:sp>
          <p:nvSpPr>
            <p:cNvPr id="7178" name="Freeform 47"/>
            <p:cNvSpPr>
              <a:spLocks/>
            </p:cNvSpPr>
            <p:nvPr/>
          </p:nvSpPr>
          <p:spPr bwMode="auto">
            <a:xfrm>
              <a:off x="2990851" y="2882901"/>
              <a:ext cx="4378325" cy="1314450"/>
            </a:xfrm>
            <a:custGeom>
              <a:avLst/>
              <a:gdLst>
                <a:gd name="T0" fmla="*/ 0 w 2757"/>
                <a:gd name="T1" fmla="*/ 828 h 828"/>
                <a:gd name="T2" fmla="*/ 0 w 2757"/>
                <a:gd name="T3" fmla="*/ 690 h 828"/>
                <a:gd name="T4" fmla="*/ 413 w 2757"/>
                <a:gd name="T5" fmla="*/ 690 h 828"/>
                <a:gd name="T6" fmla="*/ 413 w 2757"/>
                <a:gd name="T7" fmla="*/ 552 h 828"/>
                <a:gd name="T8" fmla="*/ 551 w 2757"/>
                <a:gd name="T9" fmla="*/ 552 h 828"/>
                <a:gd name="T10" fmla="*/ 551 w 2757"/>
                <a:gd name="T11" fmla="*/ 414 h 828"/>
                <a:gd name="T12" fmla="*/ 619 w 2757"/>
                <a:gd name="T13" fmla="*/ 414 h 828"/>
                <a:gd name="T14" fmla="*/ 619 w 2757"/>
                <a:gd name="T15" fmla="*/ 276 h 828"/>
                <a:gd name="T16" fmla="*/ 756 w 2757"/>
                <a:gd name="T17" fmla="*/ 276 h 828"/>
                <a:gd name="T18" fmla="*/ 756 w 2757"/>
                <a:gd name="T19" fmla="*/ 414 h 828"/>
                <a:gd name="T20" fmla="*/ 897 w 2757"/>
                <a:gd name="T21" fmla="*/ 414 h 828"/>
                <a:gd name="T22" fmla="*/ 897 w 2757"/>
                <a:gd name="T23" fmla="*/ 276 h 828"/>
                <a:gd name="T24" fmla="*/ 1034 w 2757"/>
                <a:gd name="T25" fmla="*/ 276 h 828"/>
                <a:gd name="T26" fmla="*/ 1034 w 2757"/>
                <a:gd name="T27" fmla="*/ 138 h 828"/>
                <a:gd name="T28" fmla="*/ 1172 w 2757"/>
                <a:gd name="T29" fmla="*/ 138 h 828"/>
                <a:gd name="T30" fmla="*/ 1172 w 2757"/>
                <a:gd name="T31" fmla="*/ 0 h 828"/>
                <a:gd name="T32" fmla="*/ 1310 w 2757"/>
                <a:gd name="T33" fmla="*/ 0 h 828"/>
                <a:gd name="T34" fmla="*/ 1310 w 2757"/>
                <a:gd name="T35" fmla="*/ 138 h 828"/>
                <a:gd name="T36" fmla="*/ 1450 w 2757"/>
                <a:gd name="T37" fmla="*/ 138 h 828"/>
                <a:gd name="T38" fmla="*/ 1450 w 2757"/>
                <a:gd name="T39" fmla="*/ 0 h 828"/>
                <a:gd name="T40" fmla="*/ 1587 w 2757"/>
                <a:gd name="T41" fmla="*/ 0 h 828"/>
                <a:gd name="T42" fmla="*/ 1587 w 2757"/>
                <a:gd name="T43" fmla="*/ 138 h 828"/>
                <a:gd name="T44" fmla="*/ 1725 w 2757"/>
                <a:gd name="T45" fmla="*/ 138 h 828"/>
                <a:gd name="T46" fmla="*/ 1725 w 2757"/>
                <a:gd name="T47" fmla="*/ 276 h 828"/>
                <a:gd name="T48" fmla="*/ 1863 w 2757"/>
                <a:gd name="T49" fmla="*/ 276 h 828"/>
                <a:gd name="T50" fmla="*/ 1863 w 2757"/>
                <a:gd name="T51" fmla="*/ 138 h 828"/>
                <a:gd name="T52" fmla="*/ 1930 w 2757"/>
                <a:gd name="T53" fmla="*/ 138 h 828"/>
                <a:gd name="T54" fmla="*/ 1930 w 2757"/>
                <a:gd name="T55" fmla="*/ 0 h 828"/>
                <a:gd name="T56" fmla="*/ 2068 w 2757"/>
                <a:gd name="T57" fmla="*/ 0 h 828"/>
                <a:gd name="T58" fmla="*/ 2068 w 2757"/>
                <a:gd name="T59" fmla="*/ 138 h 828"/>
                <a:gd name="T60" fmla="*/ 2208 w 2757"/>
                <a:gd name="T61" fmla="*/ 138 h 828"/>
                <a:gd name="T62" fmla="*/ 2208 w 2757"/>
                <a:gd name="T63" fmla="*/ 276 h 828"/>
                <a:gd name="T64" fmla="*/ 2346 w 2757"/>
                <a:gd name="T65" fmla="*/ 276 h 828"/>
                <a:gd name="T66" fmla="*/ 2346 w 2757"/>
                <a:gd name="T67" fmla="*/ 414 h 828"/>
                <a:gd name="T68" fmla="*/ 2484 w 2757"/>
                <a:gd name="T69" fmla="*/ 414 h 828"/>
                <a:gd name="T70" fmla="*/ 2484 w 2757"/>
                <a:gd name="T71" fmla="*/ 276 h 828"/>
                <a:gd name="T72" fmla="*/ 2622 w 2757"/>
                <a:gd name="T73" fmla="*/ 276 h 828"/>
                <a:gd name="T74" fmla="*/ 2622 w 2757"/>
                <a:gd name="T75" fmla="*/ 138 h 828"/>
                <a:gd name="T76" fmla="*/ 2759 w 2757"/>
                <a:gd name="T77" fmla="*/ 138 h 828"/>
                <a:gd name="T78" fmla="*/ 2759 w 2757"/>
                <a:gd name="T79" fmla="*/ 276 h 828"/>
                <a:gd name="T80" fmla="*/ 2759 w 2757"/>
                <a:gd name="T81" fmla="*/ 828 h 828"/>
                <a:gd name="T82" fmla="*/ 413 w 2757"/>
                <a:gd name="T83" fmla="*/ 828 h 828"/>
                <a:gd name="T84" fmla="*/ 0 w 2757"/>
                <a:gd name="T85" fmla="*/ 828 h 82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2757" h="828">
                  <a:moveTo>
                    <a:pt x="0" y="828"/>
                  </a:moveTo>
                  <a:lnTo>
                    <a:pt x="0" y="690"/>
                  </a:lnTo>
                  <a:lnTo>
                    <a:pt x="413" y="690"/>
                  </a:lnTo>
                  <a:lnTo>
                    <a:pt x="413" y="552"/>
                  </a:lnTo>
                  <a:lnTo>
                    <a:pt x="551" y="552"/>
                  </a:lnTo>
                  <a:lnTo>
                    <a:pt x="551" y="414"/>
                  </a:lnTo>
                  <a:lnTo>
                    <a:pt x="619" y="414"/>
                  </a:lnTo>
                  <a:lnTo>
                    <a:pt x="619" y="276"/>
                  </a:lnTo>
                  <a:lnTo>
                    <a:pt x="756" y="276"/>
                  </a:lnTo>
                  <a:lnTo>
                    <a:pt x="756" y="414"/>
                  </a:lnTo>
                  <a:lnTo>
                    <a:pt x="897" y="414"/>
                  </a:lnTo>
                  <a:lnTo>
                    <a:pt x="897" y="276"/>
                  </a:lnTo>
                  <a:lnTo>
                    <a:pt x="1034" y="276"/>
                  </a:lnTo>
                  <a:lnTo>
                    <a:pt x="1034" y="138"/>
                  </a:lnTo>
                  <a:lnTo>
                    <a:pt x="1172" y="138"/>
                  </a:lnTo>
                  <a:lnTo>
                    <a:pt x="1172" y="0"/>
                  </a:lnTo>
                  <a:lnTo>
                    <a:pt x="1310" y="0"/>
                  </a:lnTo>
                  <a:lnTo>
                    <a:pt x="1310" y="138"/>
                  </a:lnTo>
                  <a:lnTo>
                    <a:pt x="1448" y="138"/>
                  </a:lnTo>
                  <a:lnTo>
                    <a:pt x="1448" y="0"/>
                  </a:lnTo>
                  <a:lnTo>
                    <a:pt x="1585" y="0"/>
                  </a:lnTo>
                  <a:lnTo>
                    <a:pt x="1585" y="138"/>
                  </a:lnTo>
                  <a:lnTo>
                    <a:pt x="1723" y="138"/>
                  </a:lnTo>
                  <a:lnTo>
                    <a:pt x="1723" y="276"/>
                  </a:lnTo>
                  <a:lnTo>
                    <a:pt x="1861" y="276"/>
                  </a:lnTo>
                  <a:lnTo>
                    <a:pt x="1861" y="138"/>
                  </a:lnTo>
                  <a:lnTo>
                    <a:pt x="1928" y="138"/>
                  </a:lnTo>
                  <a:lnTo>
                    <a:pt x="1928" y="0"/>
                  </a:lnTo>
                  <a:lnTo>
                    <a:pt x="2066" y="0"/>
                  </a:lnTo>
                  <a:lnTo>
                    <a:pt x="2066" y="138"/>
                  </a:lnTo>
                  <a:lnTo>
                    <a:pt x="2206" y="138"/>
                  </a:lnTo>
                  <a:lnTo>
                    <a:pt x="2206" y="276"/>
                  </a:lnTo>
                  <a:lnTo>
                    <a:pt x="2344" y="276"/>
                  </a:lnTo>
                  <a:lnTo>
                    <a:pt x="2344" y="414"/>
                  </a:lnTo>
                  <a:lnTo>
                    <a:pt x="2482" y="414"/>
                  </a:lnTo>
                  <a:lnTo>
                    <a:pt x="2482" y="276"/>
                  </a:lnTo>
                  <a:lnTo>
                    <a:pt x="2620" y="276"/>
                  </a:lnTo>
                  <a:lnTo>
                    <a:pt x="2620" y="138"/>
                  </a:lnTo>
                  <a:lnTo>
                    <a:pt x="2757" y="138"/>
                  </a:lnTo>
                  <a:lnTo>
                    <a:pt x="2757" y="276"/>
                  </a:lnTo>
                  <a:lnTo>
                    <a:pt x="2757" y="828"/>
                  </a:lnTo>
                  <a:lnTo>
                    <a:pt x="413" y="828"/>
                  </a:lnTo>
                  <a:lnTo>
                    <a:pt x="0" y="828"/>
                  </a:lnTo>
                  <a:close/>
                </a:path>
              </a:pathLst>
            </a:custGeom>
            <a:solidFill>
              <a:srgbClr val="E6E6E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179" name="Line 48"/>
            <p:cNvSpPr>
              <a:spLocks noChangeShapeType="1"/>
            </p:cNvSpPr>
            <p:nvPr/>
          </p:nvSpPr>
          <p:spPr bwMode="auto">
            <a:xfrm>
              <a:off x="3098801" y="3321051"/>
              <a:ext cx="4378325" cy="1588"/>
            </a:xfrm>
            <a:prstGeom prst="line">
              <a:avLst/>
            </a:prstGeom>
            <a:noFill/>
            <a:ln w="0">
              <a:solidFill>
                <a:srgbClr val="FF0000"/>
              </a:solidFill>
              <a:prstDash val="sysDash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180" name="Rectangle 49"/>
            <p:cNvSpPr>
              <a:spLocks noChangeArrowheads="1"/>
            </p:cNvSpPr>
            <p:nvPr/>
          </p:nvSpPr>
          <p:spPr bwMode="auto">
            <a:xfrm>
              <a:off x="7518401" y="4303713"/>
              <a:ext cx="66675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600" b="0">
                  <a:solidFill>
                    <a:srgbClr val="000000"/>
                  </a:solidFill>
                  <a:latin typeface="Book Antiqua" pitchFamily="18" charset="0"/>
                </a:rPr>
                <a:t>t</a:t>
              </a:r>
              <a:endParaRPr lang="de-DE"/>
            </a:p>
          </p:txBody>
        </p:sp>
        <p:sp>
          <p:nvSpPr>
            <p:cNvPr id="7181" name="Rectangle 50"/>
            <p:cNvSpPr>
              <a:spLocks noChangeArrowheads="1"/>
            </p:cNvSpPr>
            <p:nvPr/>
          </p:nvSpPr>
          <p:spPr bwMode="auto">
            <a:xfrm>
              <a:off x="3232151" y="2316163"/>
              <a:ext cx="298450" cy="215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b="0">
                  <a:solidFill>
                    <a:srgbClr val="000000"/>
                  </a:solidFill>
                  <a:latin typeface="Book Antiqua" pitchFamily="18" charset="0"/>
                </a:rPr>
                <a:t>X(t)</a:t>
              </a:r>
              <a:endParaRPr lang="de-DE"/>
            </a:p>
          </p:txBody>
        </p:sp>
        <p:sp>
          <p:nvSpPr>
            <p:cNvPr id="7182" name="Line 51"/>
            <p:cNvSpPr>
              <a:spLocks noChangeShapeType="1"/>
            </p:cNvSpPr>
            <p:nvPr/>
          </p:nvSpPr>
          <p:spPr bwMode="auto">
            <a:xfrm>
              <a:off x="7729539" y="4164013"/>
              <a:ext cx="22225" cy="1746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183" name="Freeform 52"/>
            <p:cNvSpPr>
              <a:spLocks/>
            </p:cNvSpPr>
            <p:nvPr/>
          </p:nvSpPr>
          <p:spPr bwMode="auto">
            <a:xfrm>
              <a:off x="3087689" y="2549526"/>
              <a:ext cx="14287" cy="1795463"/>
            </a:xfrm>
            <a:custGeom>
              <a:avLst/>
              <a:gdLst>
                <a:gd name="T0" fmla="*/ 9 w 9"/>
                <a:gd name="T1" fmla="*/ 2 h 1131"/>
                <a:gd name="T2" fmla="*/ 9 w 9"/>
                <a:gd name="T3" fmla="*/ 0 h 1131"/>
                <a:gd name="T4" fmla="*/ 4 w 9"/>
                <a:gd name="T5" fmla="*/ 0 h 1131"/>
                <a:gd name="T6" fmla="*/ 4 w 9"/>
                <a:gd name="T7" fmla="*/ 2 h 1131"/>
                <a:gd name="T8" fmla="*/ 0 w 9"/>
                <a:gd name="T9" fmla="*/ 1129 h 1131"/>
                <a:gd name="T10" fmla="*/ 0 w 9"/>
                <a:gd name="T11" fmla="*/ 1131 h 1131"/>
                <a:gd name="T12" fmla="*/ 4 w 9"/>
                <a:gd name="T13" fmla="*/ 1131 h 1131"/>
                <a:gd name="T14" fmla="*/ 4 w 9"/>
                <a:gd name="T15" fmla="*/ 1129 h 1131"/>
                <a:gd name="T16" fmla="*/ 9 w 9"/>
                <a:gd name="T17" fmla="*/ 2 h 113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" h="1131">
                  <a:moveTo>
                    <a:pt x="9" y="2"/>
                  </a:moveTo>
                  <a:lnTo>
                    <a:pt x="9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0" y="1129"/>
                  </a:lnTo>
                  <a:lnTo>
                    <a:pt x="0" y="1131"/>
                  </a:lnTo>
                  <a:lnTo>
                    <a:pt x="4" y="1131"/>
                  </a:lnTo>
                  <a:lnTo>
                    <a:pt x="4" y="1129"/>
                  </a:lnTo>
                  <a:lnTo>
                    <a:pt x="9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184" name="Freeform 53"/>
            <p:cNvSpPr>
              <a:spLocks/>
            </p:cNvSpPr>
            <p:nvPr/>
          </p:nvSpPr>
          <p:spPr bwMode="auto">
            <a:xfrm>
              <a:off x="2938464" y="4189413"/>
              <a:ext cx="4872037" cy="11113"/>
            </a:xfrm>
            <a:custGeom>
              <a:avLst/>
              <a:gdLst>
                <a:gd name="T0" fmla="*/ 3 w 3068"/>
                <a:gd name="T1" fmla="*/ 0 h 7"/>
                <a:gd name="T2" fmla="*/ 0 w 3068"/>
                <a:gd name="T3" fmla="*/ 0 h 7"/>
                <a:gd name="T4" fmla="*/ 0 w 3068"/>
                <a:gd name="T5" fmla="*/ 5 h 7"/>
                <a:gd name="T6" fmla="*/ 3 w 3068"/>
                <a:gd name="T7" fmla="*/ 5 h 7"/>
                <a:gd name="T8" fmla="*/ 3068 w 3068"/>
                <a:gd name="T9" fmla="*/ 7 h 7"/>
                <a:gd name="T10" fmla="*/ 3070 w 3068"/>
                <a:gd name="T11" fmla="*/ 7 h 7"/>
                <a:gd name="T12" fmla="*/ 3070 w 3068"/>
                <a:gd name="T13" fmla="*/ 2 h 7"/>
                <a:gd name="T14" fmla="*/ 3068 w 3068"/>
                <a:gd name="T15" fmla="*/ 2 h 7"/>
                <a:gd name="T16" fmla="*/ 3 w 3068"/>
                <a:gd name="T17" fmla="*/ 0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068" h="7">
                  <a:moveTo>
                    <a:pt x="3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3" y="5"/>
                  </a:lnTo>
                  <a:lnTo>
                    <a:pt x="3066" y="7"/>
                  </a:lnTo>
                  <a:lnTo>
                    <a:pt x="3068" y="7"/>
                  </a:lnTo>
                  <a:lnTo>
                    <a:pt x="3068" y="2"/>
                  </a:lnTo>
                  <a:lnTo>
                    <a:pt x="3066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185" name="Freeform 54"/>
            <p:cNvSpPr>
              <a:spLocks/>
            </p:cNvSpPr>
            <p:nvPr/>
          </p:nvSpPr>
          <p:spPr bwMode="auto">
            <a:xfrm>
              <a:off x="2979739" y="2871788"/>
              <a:ext cx="4400550" cy="1117600"/>
            </a:xfrm>
            <a:custGeom>
              <a:avLst/>
              <a:gdLst>
                <a:gd name="T0" fmla="*/ 0 w 2771"/>
                <a:gd name="T1" fmla="*/ 701 h 704"/>
                <a:gd name="T2" fmla="*/ 427 w 2771"/>
                <a:gd name="T3" fmla="*/ 701 h 704"/>
                <a:gd name="T4" fmla="*/ 565 w 2771"/>
                <a:gd name="T5" fmla="*/ 564 h 704"/>
                <a:gd name="T6" fmla="*/ 633 w 2771"/>
                <a:gd name="T7" fmla="*/ 426 h 704"/>
                <a:gd name="T8" fmla="*/ 756 w 2771"/>
                <a:gd name="T9" fmla="*/ 426 h 704"/>
                <a:gd name="T10" fmla="*/ 911 w 2771"/>
                <a:gd name="T11" fmla="*/ 426 h 704"/>
                <a:gd name="T12" fmla="*/ 1048 w 2771"/>
                <a:gd name="T13" fmla="*/ 288 h 704"/>
                <a:gd name="T14" fmla="*/ 1186 w 2771"/>
                <a:gd name="T15" fmla="*/ 150 h 704"/>
                <a:gd name="T16" fmla="*/ 1310 w 2771"/>
                <a:gd name="T17" fmla="*/ 150 h 704"/>
                <a:gd name="T18" fmla="*/ 1464 w 2771"/>
                <a:gd name="T19" fmla="*/ 150 h 704"/>
                <a:gd name="T20" fmla="*/ 1587 w 2771"/>
                <a:gd name="T21" fmla="*/ 150 h 704"/>
                <a:gd name="T22" fmla="*/ 1725 w 2771"/>
                <a:gd name="T23" fmla="*/ 288 h 704"/>
                <a:gd name="T24" fmla="*/ 1877 w 2771"/>
                <a:gd name="T25" fmla="*/ 288 h 704"/>
                <a:gd name="T26" fmla="*/ 1944 w 2771"/>
                <a:gd name="T27" fmla="*/ 150 h 704"/>
                <a:gd name="T28" fmla="*/ 2068 w 2771"/>
                <a:gd name="T29" fmla="*/ 150 h 704"/>
                <a:gd name="T30" fmla="*/ 2208 w 2771"/>
                <a:gd name="T31" fmla="*/ 288 h 704"/>
                <a:gd name="T32" fmla="*/ 2346 w 2771"/>
                <a:gd name="T33" fmla="*/ 426 h 704"/>
                <a:gd name="T34" fmla="*/ 2498 w 2771"/>
                <a:gd name="T35" fmla="*/ 426 h 704"/>
                <a:gd name="T36" fmla="*/ 2636 w 2771"/>
                <a:gd name="T37" fmla="*/ 288 h 704"/>
                <a:gd name="T38" fmla="*/ 2773 w 2771"/>
                <a:gd name="T39" fmla="*/ 150 h 704"/>
                <a:gd name="T40" fmla="*/ 2629 w 2771"/>
                <a:gd name="T41" fmla="*/ 138 h 704"/>
                <a:gd name="T42" fmla="*/ 2622 w 2771"/>
                <a:gd name="T43" fmla="*/ 143 h 704"/>
                <a:gd name="T44" fmla="*/ 2488 w 2771"/>
                <a:gd name="T45" fmla="*/ 276 h 704"/>
                <a:gd name="T46" fmla="*/ 2484 w 2771"/>
                <a:gd name="T47" fmla="*/ 283 h 704"/>
                <a:gd name="T48" fmla="*/ 2360 w 2771"/>
                <a:gd name="T49" fmla="*/ 283 h 704"/>
                <a:gd name="T50" fmla="*/ 2355 w 2771"/>
                <a:gd name="T51" fmla="*/ 276 h 704"/>
                <a:gd name="T52" fmla="*/ 2222 w 2771"/>
                <a:gd name="T53" fmla="*/ 143 h 704"/>
                <a:gd name="T54" fmla="*/ 2215 w 2771"/>
                <a:gd name="T55" fmla="*/ 138 h 704"/>
                <a:gd name="T56" fmla="*/ 2082 w 2771"/>
                <a:gd name="T57" fmla="*/ 3 h 704"/>
                <a:gd name="T58" fmla="*/ 1937 w 2771"/>
                <a:gd name="T59" fmla="*/ 0 h 704"/>
                <a:gd name="T60" fmla="*/ 1930 w 2771"/>
                <a:gd name="T61" fmla="*/ 5 h 704"/>
                <a:gd name="T62" fmla="*/ 1867 w 2771"/>
                <a:gd name="T63" fmla="*/ 138 h 704"/>
                <a:gd name="T64" fmla="*/ 1863 w 2771"/>
                <a:gd name="T65" fmla="*/ 145 h 704"/>
                <a:gd name="T66" fmla="*/ 1739 w 2771"/>
                <a:gd name="T67" fmla="*/ 145 h 704"/>
                <a:gd name="T68" fmla="*/ 1734 w 2771"/>
                <a:gd name="T69" fmla="*/ 138 h 704"/>
                <a:gd name="T70" fmla="*/ 1601 w 2771"/>
                <a:gd name="T71" fmla="*/ 5 h 704"/>
                <a:gd name="T72" fmla="*/ 1594 w 2771"/>
                <a:gd name="T73" fmla="*/ 0 h 704"/>
                <a:gd name="T74" fmla="*/ 1450 w 2771"/>
                <a:gd name="T75" fmla="*/ 3 h 704"/>
                <a:gd name="T76" fmla="*/ 1317 w 2771"/>
                <a:gd name="T77" fmla="*/ 138 h 704"/>
                <a:gd name="T78" fmla="*/ 1321 w 2771"/>
                <a:gd name="T79" fmla="*/ 3 h 704"/>
                <a:gd name="T80" fmla="*/ 1177 w 2771"/>
                <a:gd name="T81" fmla="*/ 0 h 704"/>
                <a:gd name="T82" fmla="*/ 1172 w 2771"/>
                <a:gd name="T83" fmla="*/ 7 h 704"/>
                <a:gd name="T84" fmla="*/ 1037 w 2771"/>
                <a:gd name="T85" fmla="*/ 138 h 704"/>
                <a:gd name="T86" fmla="*/ 1034 w 2771"/>
                <a:gd name="T87" fmla="*/ 283 h 704"/>
                <a:gd name="T88" fmla="*/ 899 w 2771"/>
                <a:gd name="T89" fmla="*/ 278 h 704"/>
                <a:gd name="T90" fmla="*/ 904 w 2771"/>
                <a:gd name="T91" fmla="*/ 414 h 704"/>
                <a:gd name="T92" fmla="*/ 770 w 2771"/>
                <a:gd name="T93" fmla="*/ 278 h 704"/>
                <a:gd name="T94" fmla="*/ 626 w 2771"/>
                <a:gd name="T95" fmla="*/ 276 h 704"/>
                <a:gd name="T96" fmla="*/ 619 w 2771"/>
                <a:gd name="T97" fmla="*/ 281 h 704"/>
                <a:gd name="T98" fmla="*/ 556 w 2771"/>
                <a:gd name="T99" fmla="*/ 414 h 704"/>
                <a:gd name="T100" fmla="*/ 551 w 2771"/>
                <a:gd name="T101" fmla="*/ 421 h 704"/>
                <a:gd name="T102" fmla="*/ 416 w 2771"/>
                <a:gd name="T103" fmla="*/ 552 h 704"/>
                <a:gd name="T104" fmla="*/ 7 w 2771"/>
                <a:gd name="T105" fmla="*/ 690 h 70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771" h="704">
                  <a:moveTo>
                    <a:pt x="7" y="690"/>
                  </a:moveTo>
                  <a:lnTo>
                    <a:pt x="2" y="690"/>
                  </a:lnTo>
                  <a:lnTo>
                    <a:pt x="2" y="692"/>
                  </a:lnTo>
                  <a:lnTo>
                    <a:pt x="0" y="692"/>
                  </a:lnTo>
                  <a:lnTo>
                    <a:pt x="0" y="701"/>
                  </a:lnTo>
                  <a:lnTo>
                    <a:pt x="2" y="701"/>
                  </a:lnTo>
                  <a:lnTo>
                    <a:pt x="2" y="704"/>
                  </a:lnTo>
                  <a:lnTo>
                    <a:pt x="425" y="704"/>
                  </a:lnTo>
                  <a:lnTo>
                    <a:pt x="425" y="701"/>
                  </a:lnTo>
                  <a:lnTo>
                    <a:pt x="427" y="701"/>
                  </a:lnTo>
                  <a:lnTo>
                    <a:pt x="427" y="559"/>
                  </a:lnTo>
                  <a:lnTo>
                    <a:pt x="420" y="566"/>
                  </a:lnTo>
                  <a:lnTo>
                    <a:pt x="563" y="566"/>
                  </a:lnTo>
                  <a:lnTo>
                    <a:pt x="563" y="564"/>
                  </a:lnTo>
                  <a:lnTo>
                    <a:pt x="565" y="564"/>
                  </a:lnTo>
                  <a:lnTo>
                    <a:pt x="565" y="421"/>
                  </a:lnTo>
                  <a:lnTo>
                    <a:pt x="558" y="428"/>
                  </a:lnTo>
                  <a:lnTo>
                    <a:pt x="630" y="428"/>
                  </a:lnTo>
                  <a:lnTo>
                    <a:pt x="630" y="426"/>
                  </a:lnTo>
                  <a:lnTo>
                    <a:pt x="633" y="426"/>
                  </a:lnTo>
                  <a:lnTo>
                    <a:pt x="633" y="283"/>
                  </a:lnTo>
                  <a:lnTo>
                    <a:pt x="626" y="290"/>
                  </a:lnTo>
                  <a:lnTo>
                    <a:pt x="763" y="290"/>
                  </a:lnTo>
                  <a:lnTo>
                    <a:pt x="756" y="283"/>
                  </a:lnTo>
                  <a:lnTo>
                    <a:pt x="756" y="426"/>
                  </a:lnTo>
                  <a:lnTo>
                    <a:pt x="759" y="426"/>
                  </a:lnTo>
                  <a:lnTo>
                    <a:pt x="759" y="428"/>
                  </a:lnTo>
                  <a:lnTo>
                    <a:pt x="908" y="428"/>
                  </a:lnTo>
                  <a:lnTo>
                    <a:pt x="908" y="426"/>
                  </a:lnTo>
                  <a:lnTo>
                    <a:pt x="911" y="426"/>
                  </a:lnTo>
                  <a:lnTo>
                    <a:pt x="911" y="283"/>
                  </a:lnTo>
                  <a:lnTo>
                    <a:pt x="904" y="290"/>
                  </a:lnTo>
                  <a:lnTo>
                    <a:pt x="1046" y="290"/>
                  </a:lnTo>
                  <a:lnTo>
                    <a:pt x="1046" y="288"/>
                  </a:lnTo>
                  <a:lnTo>
                    <a:pt x="1048" y="288"/>
                  </a:lnTo>
                  <a:lnTo>
                    <a:pt x="1048" y="145"/>
                  </a:lnTo>
                  <a:lnTo>
                    <a:pt x="1041" y="152"/>
                  </a:lnTo>
                  <a:lnTo>
                    <a:pt x="1184" y="152"/>
                  </a:lnTo>
                  <a:lnTo>
                    <a:pt x="1184" y="150"/>
                  </a:lnTo>
                  <a:lnTo>
                    <a:pt x="1186" y="150"/>
                  </a:lnTo>
                  <a:lnTo>
                    <a:pt x="1186" y="7"/>
                  </a:lnTo>
                  <a:lnTo>
                    <a:pt x="1179" y="14"/>
                  </a:lnTo>
                  <a:lnTo>
                    <a:pt x="1317" y="14"/>
                  </a:lnTo>
                  <a:lnTo>
                    <a:pt x="1310" y="7"/>
                  </a:lnTo>
                  <a:lnTo>
                    <a:pt x="1310" y="150"/>
                  </a:lnTo>
                  <a:lnTo>
                    <a:pt x="1312" y="150"/>
                  </a:lnTo>
                  <a:lnTo>
                    <a:pt x="1312" y="152"/>
                  </a:lnTo>
                  <a:lnTo>
                    <a:pt x="1459" y="152"/>
                  </a:lnTo>
                  <a:lnTo>
                    <a:pt x="1459" y="150"/>
                  </a:lnTo>
                  <a:lnTo>
                    <a:pt x="1462" y="150"/>
                  </a:lnTo>
                  <a:lnTo>
                    <a:pt x="1462" y="7"/>
                  </a:lnTo>
                  <a:lnTo>
                    <a:pt x="1455" y="14"/>
                  </a:lnTo>
                  <a:lnTo>
                    <a:pt x="1592" y="14"/>
                  </a:lnTo>
                  <a:lnTo>
                    <a:pt x="1585" y="7"/>
                  </a:lnTo>
                  <a:lnTo>
                    <a:pt x="1585" y="150"/>
                  </a:lnTo>
                  <a:lnTo>
                    <a:pt x="1588" y="150"/>
                  </a:lnTo>
                  <a:lnTo>
                    <a:pt x="1588" y="152"/>
                  </a:lnTo>
                  <a:lnTo>
                    <a:pt x="1730" y="152"/>
                  </a:lnTo>
                  <a:lnTo>
                    <a:pt x="1723" y="145"/>
                  </a:lnTo>
                  <a:lnTo>
                    <a:pt x="1723" y="288"/>
                  </a:lnTo>
                  <a:lnTo>
                    <a:pt x="1725" y="288"/>
                  </a:lnTo>
                  <a:lnTo>
                    <a:pt x="1725" y="290"/>
                  </a:lnTo>
                  <a:lnTo>
                    <a:pt x="1872" y="290"/>
                  </a:lnTo>
                  <a:lnTo>
                    <a:pt x="1872" y="288"/>
                  </a:lnTo>
                  <a:lnTo>
                    <a:pt x="1875" y="288"/>
                  </a:lnTo>
                  <a:lnTo>
                    <a:pt x="1875" y="145"/>
                  </a:lnTo>
                  <a:lnTo>
                    <a:pt x="1868" y="152"/>
                  </a:lnTo>
                  <a:lnTo>
                    <a:pt x="1940" y="152"/>
                  </a:lnTo>
                  <a:lnTo>
                    <a:pt x="1940" y="150"/>
                  </a:lnTo>
                  <a:lnTo>
                    <a:pt x="1942" y="150"/>
                  </a:lnTo>
                  <a:lnTo>
                    <a:pt x="1942" y="7"/>
                  </a:lnTo>
                  <a:lnTo>
                    <a:pt x="1935" y="14"/>
                  </a:lnTo>
                  <a:lnTo>
                    <a:pt x="2073" y="14"/>
                  </a:lnTo>
                  <a:lnTo>
                    <a:pt x="2066" y="7"/>
                  </a:lnTo>
                  <a:lnTo>
                    <a:pt x="2066" y="150"/>
                  </a:lnTo>
                  <a:lnTo>
                    <a:pt x="2069" y="150"/>
                  </a:lnTo>
                  <a:lnTo>
                    <a:pt x="2069" y="152"/>
                  </a:lnTo>
                  <a:lnTo>
                    <a:pt x="2213" y="152"/>
                  </a:lnTo>
                  <a:lnTo>
                    <a:pt x="2206" y="145"/>
                  </a:lnTo>
                  <a:lnTo>
                    <a:pt x="2206" y="288"/>
                  </a:lnTo>
                  <a:lnTo>
                    <a:pt x="2209" y="288"/>
                  </a:lnTo>
                  <a:lnTo>
                    <a:pt x="2209" y="290"/>
                  </a:lnTo>
                  <a:lnTo>
                    <a:pt x="2351" y="290"/>
                  </a:lnTo>
                  <a:lnTo>
                    <a:pt x="2344" y="283"/>
                  </a:lnTo>
                  <a:lnTo>
                    <a:pt x="2344" y="426"/>
                  </a:lnTo>
                  <a:lnTo>
                    <a:pt x="2346" y="426"/>
                  </a:lnTo>
                  <a:lnTo>
                    <a:pt x="2346" y="428"/>
                  </a:lnTo>
                  <a:lnTo>
                    <a:pt x="2493" y="428"/>
                  </a:lnTo>
                  <a:lnTo>
                    <a:pt x="2493" y="426"/>
                  </a:lnTo>
                  <a:lnTo>
                    <a:pt x="2496" y="426"/>
                  </a:lnTo>
                  <a:lnTo>
                    <a:pt x="2496" y="283"/>
                  </a:lnTo>
                  <a:lnTo>
                    <a:pt x="2489" y="290"/>
                  </a:lnTo>
                  <a:lnTo>
                    <a:pt x="2631" y="290"/>
                  </a:lnTo>
                  <a:lnTo>
                    <a:pt x="2631" y="288"/>
                  </a:lnTo>
                  <a:lnTo>
                    <a:pt x="2634" y="288"/>
                  </a:lnTo>
                  <a:lnTo>
                    <a:pt x="2634" y="145"/>
                  </a:lnTo>
                  <a:lnTo>
                    <a:pt x="2627" y="152"/>
                  </a:lnTo>
                  <a:lnTo>
                    <a:pt x="2769" y="152"/>
                  </a:lnTo>
                  <a:lnTo>
                    <a:pt x="2769" y="150"/>
                  </a:lnTo>
                  <a:lnTo>
                    <a:pt x="2771" y="150"/>
                  </a:lnTo>
                  <a:lnTo>
                    <a:pt x="2771" y="141"/>
                  </a:lnTo>
                  <a:lnTo>
                    <a:pt x="2769" y="141"/>
                  </a:lnTo>
                  <a:lnTo>
                    <a:pt x="2769" y="138"/>
                  </a:lnTo>
                  <a:lnTo>
                    <a:pt x="2764" y="138"/>
                  </a:lnTo>
                  <a:lnTo>
                    <a:pt x="2627" y="138"/>
                  </a:lnTo>
                  <a:lnTo>
                    <a:pt x="2624" y="138"/>
                  </a:lnTo>
                  <a:lnTo>
                    <a:pt x="2622" y="138"/>
                  </a:lnTo>
                  <a:lnTo>
                    <a:pt x="2622" y="141"/>
                  </a:lnTo>
                  <a:lnTo>
                    <a:pt x="2620" y="141"/>
                  </a:lnTo>
                  <a:lnTo>
                    <a:pt x="2620" y="143"/>
                  </a:lnTo>
                  <a:lnTo>
                    <a:pt x="2620" y="145"/>
                  </a:lnTo>
                  <a:lnTo>
                    <a:pt x="2620" y="283"/>
                  </a:lnTo>
                  <a:lnTo>
                    <a:pt x="2627" y="276"/>
                  </a:lnTo>
                  <a:lnTo>
                    <a:pt x="2489" y="276"/>
                  </a:lnTo>
                  <a:lnTo>
                    <a:pt x="2486" y="276"/>
                  </a:lnTo>
                  <a:lnTo>
                    <a:pt x="2484" y="276"/>
                  </a:lnTo>
                  <a:lnTo>
                    <a:pt x="2484" y="278"/>
                  </a:lnTo>
                  <a:lnTo>
                    <a:pt x="2482" y="278"/>
                  </a:lnTo>
                  <a:lnTo>
                    <a:pt x="2482" y="281"/>
                  </a:lnTo>
                  <a:lnTo>
                    <a:pt x="2482" y="283"/>
                  </a:lnTo>
                  <a:lnTo>
                    <a:pt x="2482" y="421"/>
                  </a:lnTo>
                  <a:lnTo>
                    <a:pt x="2489" y="414"/>
                  </a:lnTo>
                  <a:lnTo>
                    <a:pt x="2351" y="414"/>
                  </a:lnTo>
                  <a:lnTo>
                    <a:pt x="2358" y="421"/>
                  </a:lnTo>
                  <a:lnTo>
                    <a:pt x="2358" y="283"/>
                  </a:lnTo>
                  <a:lnTo>
                    <a:pt x="2358" y="281"/>
                  </a:lnTo>
                  <a:lnTo>
                    <a:pt x="2358" y="278"/>
                  </a:lnTo>
                  <a:lnTo>
                    <a:pt x="2356" y="278"/>
                  </a:lnTo>
                  <a:lnTo>
                    <a:pt x="2356" y="276"/>
                  </a:lnTo>
                  <a:lnTo>
                    <a:pt x="2353" y="276"/>
                  </a:lnTo>
                  <a:lnTo>
                    <a:pt x="2351" y="276"/>
                  </a:lnTo>
                  <a:lnTo>
                    <a:pt x="2213" y="276"/>
                  </a:lnTo>
                  <a:lnTo>
                    <a:pt x="2220" y="283"/>
                  </a:lnTo>
                  <a:lnTo>
                    <a:pt x="2220" y="145"/>
                  </a:lnTo>
                  <a:lnTo>
                    <a:pt x="2220" y="143"/>
                  </a:lnTo>
                  <a:lnTo>
                    <a:pt x="2220" y="141"/>
                  </a:lnTo>
                  <a:lnTo>
                    <a:pt x="2218" y="141"/>
                  </a:lnTo>
                  <a:lnTo>
                    <a:pt x="2218" y="138"/>
                  </a:lnTo>
                  <a:lnTo>
                    <a:pt x="2216" y="138"/>
                  </a:lnTo>
                  <a:lnTo>
                    <a:pt x="2213" y="138"/>
                  </a:lnTo>
                  <a:lnTo>
                    <a:pt x="2073" y="138"/>
                  </a:lnTo>
                  <a:lnTo>
                    <a:pt x="2080" y="145"/>
                  </a:lnTo>
                  <a:lnTo>
                    <a:pt x="2080" y="7"/>
                  </a:lnTo>
                  <a:lnTo>
                    <a:pt x="2080" y="5"/>
                  </a:lnTo>
                  <a:lnTo>
                    <a:pt x="2080" y="3"/>
                  </a:lnTo>
                  <a:lnTo>
                    <a:pt x="2078" y="3"/>
                  </a:lnTo>
                  <a:lnTo>
                    <a:pt x="2078" y="0"/>
                  </a:lnTo>
                  <a:lnTo>
                    <a:pt x="2076" y="0"/>
                  </a:lnTo>
                  <a:lnTo>
                    <a:pt x="2073" y="0"/>
                  </a:lnTo>
                  <a:lnTo>
                    <a:pt x="1935" y="0"/>
                  </a:lnTo>
                  <a:lnTo>
                    <a:pt x="1933" y="0"/>
                  </a:lnTo>
                  <a:lnTo>
                    <a:pt x="1931" y="0"/>
                  </a:lnTo>
                  <a:lnTo>
                    <a:pt x="1931" y="3"/>
                  </a:lnTo>
                  <a:lnTo>
                    <a:pt x="1928" y="3"/>
                  </a:lnTo>
                  <a:lnTo>
                    <a:pt x="1928" y="5"/>
                  </a:lnTo>
                  <a:lnTo>
                    <a:pt x="1928" y="7"/>
                  </a:lnTo>
                  <a:lnTo>
                    <a:pt x="1928" y="145"/>
                  </a:lnTo>
                  <a:lnTo>
                    <a:pt x="1935" y="138"/>
                  </a:lnTo>
                  <a:lnTo>
                    <a:pt x="1868" y="138"/>
                  </a:lnTo>
                  <a:lnTo>
                    <a:pt x="1865" y="138"/>
                  </a:lnTo>
                  <a:lnTo>
                    <a:pt x="1863" y="138"/>
                  </a:lnTo>
                  <a:lnTo>
                    <a:pt x="1863" y="141"/>
                  </a:lnTo>
                  <a:lnTo>
                    <a:pt x="1861" y="141"/>
                  </a:lnTo>
                  <a:lnTo>
                    <a:pt x="1861" y="143"/>
                  </a:lnTo>
                  <a:lnTo>
                    <a:pt x="1861" y="145"/>
                  </a:lnTo>
                  <a:lnTo>
                    <a:pt x="1861" y="283"/>
                  </a:lnTo>
                  <a:lnTo>
                    <a:pt x="1868" y="276"/>
                  </a:lnTo>
                  <a:lnTo>
                    <a:pt x="1730" y="276"/>
                  </a:lnTo>
                  <a:lnTo>
                    <a:pt x="1737" y="283"/>
                  </a:lnTo>
                  <a:lnTo>
                    <a:pt x="1737" y="145"/>
                  </a:lnTo>
                  <a:lnTo>
                    <a:pt x="1737" y="143"/>
                  </a:lnTo>
                  <a:lnTo>
                    <a:pt x="1737" y="141"/>
                  </a:lnTo>
                  <a:lnTo>
                    <a:pt x="1735" y="141"/>
                  </a:lnTo>
                  <a:lnTo>
                    <a:pt x="1735" y="138"/>
                  </a:lnTo>
                  <a:lnTo>
                    <a:pt x="1732" y="138"/>
                  </a:lnTo>
                  <a:lnTo>
                    <a:pt x="1730" y="138"/>
                  </a:lnTo>
                  <a:lnTo>
                    <a:pt x="1592" y="138"/>
                  </a:lnTo>
                  <a:lnTo>
                    <a:pt x="1599" y="145"/>
                  </a:lnTo>
                  <a:lnTo>
                    <a:pt x="1599" y="7"/>
                  </a:lnTo>
                  <a:lnTo>
                    <a:pt x="1599" y="5"/>
                  </a:lnTo>
                  <a:lnTo>
                    <a:pt x="1599" y="3"/>
                  </a:lnTo>
                  <a:lnTo>
                    <a:pt x="1597" y="3"/>
                  </a:lnTo>
                  <a:lnTo>
                    <a:pt x="1597" y="0"/>
                  </a:lnTo>
                  <a:lnTo>
                    <a:pt x="1595" y="0"/>
                  </a:lnTo>
                  <a:lnTo>
                    <a:pt x="1592" y="0"/>
                  </a:lnTo>
                  <a:lnTo>
                    <a:pt x="1455" y="0"/>
                  </a:lnTo>
                  <a:lnTo>
                    <a:pt x="1452" y="0"/>
                  </a:lnTo>
                  <a:lnTo>
                    <a:pt x="1450" y="0"/>
                  </a:lnTo>
                  <a:lnTo>
                    <a:pt x="1450" y="3"/>
                  </a:lnTo>
                  <a:lnTo>
                    <a:pt x="1448" y="3"/>
                  </a:lnTo>
                  <a:lnTo>
                    <a:pt x="1448" y="5"/>
                  </a:lnTo>
                  <a:lnTo>
                    <a:pt x="1448" y="7"/>
                  </a:lnTo>
                  <a:lnTo>
                    <a:pt x="1448" y="145"/>
                  </a:lnTo>
                  <a:lnTo>
                    <a:pt x="1455" y="138"/>
                  </a:lnTo>
                  <a:lnTo>
                    <a:pt x="1317" y="138"/>
                  </a:lnTo>
                  <a:lnTo>
                    <a:pt x="1324" y="145"/>
                  </a:lnTo>
                  <a:lnTo>
                    <a:pt x="1324" y="7"/>
                  </a:lnTo>
                  <a:lnTo>
                    <a:pt x="1324" y="5"/>
                  </a:lnTo>
                  <a:lnTo>
                    <a:pt x="1324" y="3"/>
                  </a:lnTo>
                  <a:lnTo>
                    <a:pt x="1321" y="3"/>
                  </a:lnTo>
                  <a:lnTo>
                    <a:pt x="1321" y="0"/>
                  </a:lnTo>
                  <a:lnTo>
                    <a:pt x="1319" y="0"/>
                  </a:lnTo>
                  <a:lnTo>
                    <a:pt x="1317" y="0"/>
                  </a:lnTo>
                  <a:lnTo>
                    <a:pt x="1179" y="0"/>
                  </a:lnTo>
                  <a:lnTo>
                    <a:pt x="1177" y="0"/>
                  </a:lnTo>
                  <a:lnTo>
                    <a:pt x="1174" y="0"/>
                  </a:lnTo>
                  <a:lnTo>
                    <a:pt x="1174" y="3"/>
                  </a:lnTo>
                  <a:lnTo>
                    <a:pt x="1172" y="3"/>
                  </a:lnTo>
                  <a:lnTo>
                    <a:pt x="1172" y="5"/>
                  </a:lnTo>
                  <a:lnTo>
                    <a:pt x="1172" y="7"/>
                  </a:lnTo>
                  <a:lnTo>
                    <a:pt x="1172" y="145"/>
                  </a:lnTo>
                  <a:lnTo>
                    <a:pt x="1179" y="138"/>
                  </a:lnTo>
                  <a:lnTo>
                    <a:pt x="1041" y="138"/>
                  </a:lnTo>
                  <a:lnTo>
                    <a:pt x="1039" y="138"/>
                  </a:lnTo>
                  <a:lnTo>
                    <a:pt x="1037" y="138"/>
                  </a:lnTo>
                  <a:lnTo>
                    <a:pt x="1037" y="141"/>
                  </a:lnTo>
                  <a:lnTo>
                    <a:pt x="1034" y="141"/>
                  </a:lnTo>
                  <a:lnTo>
                    <a:pt x="1034" y="143"/>
                  </a:lnTo>
                  <a:lnTo>
                    <a:pt x="1034" y="145"/>
                  </a:lnTo>
                  <a:lnTo>
                    <a:pt x="1034" y="283"/>
                  </a:lnTo>
                  <a:lnTo>
                    <a:pt x="1041" y="276"/>
                  </a:lnTo>
                  <a:lnTo>
                    <a:pt x="904" y="276"/>
                  </a:lnTo>
                  <a:lnTo>
                    <a:pt x="901" y="276"/>
                  </a:lnTo>
                  <a:lnTo>
                    <a:pt x="899" y="276"/>
                  </a:lnTo>
                  <a:lnTo>
                    <a:pt x="899" y="278"/>
                  </a:lnTo>
                  <a:lnTo>
                    <a:pt x="897" y="278"/>
                  </a:lnTo>
                  <a:lnTo>
                    <a:pt x="897" y="281"/>
                  </a:lnTo>
                  <a:lnTo>
                    <a:pt x="897" y="283"/>
                  </a:lnTo>
                  <a:lnTo>
                    <a:pt x="897" y="421"/>
                  </a:lnTo>
                  <a:lnTo>
                    <a:pt x="904" y="414"/>
                  </a:lnTo>
                  <a:lnTo>
                    <a:pt x="763" y="414"/>
                  </a:lnTo>
                  <a:lnTo>
                    <a:pt x="770" y="421"/>
                  </a:lnTo>
                  <a:lnTo>
                    <a:pt x="770" y="283"/>
                  </a:lnTo>
                  <a:lnTo>
                    <a:pt x="770" y="281"/>
                  </a:lnTo>
                  <a:lnTo>
                    <a:pt x="770" y="278"/>
                  </a:lnTo>
                  <a:lnTo>
                    <a:pt x="768" y="278"/>
                  </a:lnTo>
                  <a:lnTo>
                    <a:pt x="768" y="276"/>
                  </a:lnTo>
                  <a:lnTo>
                    <a:pt x="766" y="276"/>
                  </a:lnTo>
                  <a:lnTo>
                    <a:pt x="763" y="276"/>
                  </a:lnTo>
                  <a:lnTo>
                    <a:pt x="626" y="276"/>
                  </a:lnTo>
                  <a:lnTo>
                    <a:pt x="623" y="276"/>
                  </a:lnTo>
                  <a:lnTo>
                    <a:pt x="621" y="276"/>
                  </a:lnTo>
                  <a:lnTo>
                    <a:pt x="621" y="278"/>
                  </a:lnTo>
                  <a:lnTo>
                    <a:pt x="619" y="278"/>
                  </a:lnTo>
                  <a:lnTo>
                    <a:pt x="619" y="281"/>
                  </a:lnTo>
                  <a:lnTo>
                    <a:pt x="619" y="283"/>
                  </a:lnTo>
                  <a:lnTo>
                    <a:pt x="619" y="421"/>
                  </a:lnTo>
                  <a:lnTo>
                    <a:pt x="626" y="414"/>
                  </a:lnTo>
                  <a:lnTo>
                    <a:pt x="558" y="414"/>
                  </a:lnTo>
                  <a:lnTo>
                    <a:pt x="556" y="414"/>
                  </a:lnTo>
                  <a:lnTo>
                    <a:pt x="553" y="414"/>
                  </a:lnTo>
                  <a:lnTo>
                    <a:pt x="553" y="416"/>
                  </a:lnTo>
                  <a:lnTo>
                    <a:pt x="551" y="416"/>
                  </a:lnTo>
                  <a:lnTo>
                    <a:pt x="551" y="419"/>
                  </a:lnTo>
                  <a:lnTo>
                    <a:pt x="551" y="421"/>
                  </a:lnTo>
                  <a:lnTo>
                    <a:pt x="551" y="559"/>
                  </a:lnTo>
                  <a:lnTo>
                    <a:pt x="558" y="552"/>
                  </a:lnTo>
                  <a:lnTo>
                    <a:pt x="420" y="552"/>
                  </a:lnTo>
                  <a:lnTo>
                    <a:pt x="418" y="552"/>
                  </a:lnTo>
                  <a:lnTo>
                    <a:pt x="416" y="552"/>
                  </a:lnTo>
                  <a:lnTo>
                    <a:pt x="416" y="554"/>
                  </a:lnTo>
                  <a:lnTo>
                    <a:pt x="413" y="554"/>
                  </a:lnTo>
                  <a:lnTo>
                    <a:pt x="413" y="557"/>
                  </a:lnTo>
                  <a:lnTo>
                    <a:pt x="420" y="690"/>
                  </a:lnTo>
                  <a:lnTo>
                    <a:pt x="7" y="69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186" name="Freeform 55"/>
            <p:cNvSpPr>
              <a:spLocks/>
            </p:cNvSpPr>
            <p:nvPr/>
          </p:nvSpPr>
          <p:spPr bwMode="auto">
            <a:xfrm>
              <a:off x="3962401" y="3309938"/>
              <a:ext cx="239712" cy="22225"/>
            </a:xfrm>
            <a:custGeom>
              <a:avLst/>
              <a:gdLst>
                <a:gd name="T0" fmla="*/ 7 w 151"/>
                <a:gd name="T1" fmla="*/ 0 h 14"/>
                <a:gd name="T2" fmla="*/ 2 w 151"/>
                <a:gd name="T3" fmla="*/ 0 h 14"/>
                <a:gd name="T4" fmla="*/ 2 w 151"/>
                <a:gd name="T5" fmla="*/ 2 h 14"/>
                <a:gd name="T6" fmla="*/ 0 w 151"/>
                <a:gd name="T7" fmla="*/ 2 h 14"/>
                <a:gd name="T8" fmla="*/ 0 w 151"/>
                <a:gd name="T9" fmla="*/ 12 h 14"/>
                <a:gd name="T10" fmla="*/ 2 w 151"/>
                <a:gd name="T11" fmla="*/ 12 h 14"/>
                <a:gd name="T12" fmla="*/ 2 w 151"/>
                <a:gd name="T13" fmla="*/ 14 h 14"/>
                <a:gd name="T14" fmla="*/ 149 w 151"/>
                <a:gd name="T15" fmla="*/ 14 h 14"/>
                <a:gd name="T16" fmla="*/ 149 w 151"/>
                <a:gd name="T17" fmla="*/ 12 h 14"/>
                <a:gd name="T18" fmla="*/ 151 w 151"/>
                <a:gd name="T19" fmla="*/ 12 h 14"/>
                <a:gd name="T20" fmla="*/ 151 w 151"/>
                <a:gd name="T21" fmla="*/ 2 h 14"/>
                <a:gd name="T22" fmla="*/ 149 w 151"/>
                <a:gd name="T23" fmla="*/ 2 h 14"/>
                <a:gd name="T24" fmla="*/ 149 w 151"/>
                <a:gd name="T25" fmla="*/ 0 h 14"/>
                <a:gd name="T26" fmla="*/ 144 w 151"/>
                <a:gd name="T27" fmla="*/ 0 h 14"/>
                <a:gd name="T28" fmla="*/ 7 w 151"/>
                <a:gd name="T29" fmla="*/ 0 h 1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51" h="14">
                  <a:moveTo>
                    <a:pt x="7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149" y="14"/>
                  </a:lnTo>
                  <a:lnTo>
                    <a:pt x="149" y="12"/>
                  </a:lnTo>
                  <a:lnTo>
                    <a:pt x="151" y="12"/>
                  </a:lnTo>
                  <a:lnTo>
                    <a:pt x="151" y="2"/>
                  </a:lnTo>
                  <a:lnTo>
                    <a:pt x="149" y="2"/>
                  </a:lnTo>
                  <a:lnTo>
                    <a:pt x="149" y="0"/>
                  </a:lnTo>
                  <a:lnTo>
                    <a:pt x="14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187" name="Freeform 56"/>
            <p:cNvSpPr>
              <a:spLocks/>
            </p:cNvSpPr>
            <p:nvPr/>
          </p:nvSpPr>
          <p:spPr bwMode="auto">
            <a:xfrm>
              <a:off x="5715001" y="3309938"/>
              <a:ext cx="241300" cy="22225"/>
            </a:xfrm>
            <a:custGeom>
              <a:avLst/>
              <a:gdLst>
                <a:gd name="T0" fmla="*/ 7 w 152"/>
                <a:gd name="T1" fmla="*/ 0 h 14"/>
                <a:gd name="T2" fmla="*/ 2 w 152"/>
                <a:gd name="T3" fmla="*/ 0 h 14"/>
                <a:gd name="T4" fmla="*/ 2 w 152"/>
                <a:gd name="T5" fmla="*/ 2 h 14"/>
                <a:gd name="T6" fmla="*/ 0 w 152"/>
                <a:gd name="T7" fmla="*/ 2 h 14"/>
                <a:gd name="T8" fmla="*/ 0 w 152"/>
                <a:gd name="T9" fmla="*/ 12 h 14"/>
                <a:gd name="T10" fmla="*/ 2 w 152"/>
                <a:gd name="T11" fmla="*/ 12 h 14"/>
                <a:gd name="T12" fmla="*/ 2 w 152"/>
                <a:gd name="T13" fmla="*/ 14 h 14"/>
                <a:gd name="T14" fmla="*/ 149 w 152"/>
                <a:gd name="T15" fmla="*/ 14 h 14"/>
                <a:gd name="T16" fmla="*/ 149 w 152"/>
                <a:gd name="T17" fmla="*/ 12 h 14"/>
                <a:gd name="T18" fmla="*/ 152 w 152"/>
                <a:gd name="T19" fmla="*/ 12 h 14"/>
                <a:gd name="T20" fmla="*/ 152 w 152"/>
                <a:gd name="T21" fmla="*/ 2 h 14"/>
                <a:gd name="T22" fmla="*/ 149 w 152"/>
                <a:gd name="T23" fmla="*/ 2 h 14"/>
                <a:gd name="T24" fmla="*/ 149 w 152"/>
                <a:gd name="T25" fmla="*/ 0 h 14"/>
                <a:gd name="T26" fmla="*/ 145 w 152"/>
                <a:gd name="T27" fmla="*/ 0 h 14"/>
                <a:gd name="T28" fmla="*/ 7 w 152"/>
                <a:gd name="T29" fmla="*/ 0 h 1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52" h="14">
                  <a:moveTo>
                    <a:pt x="7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149" y="14"/>
                  </a:lnTo>
                  <a:lnTo>
                    <a:pt x="149" y="12"/>
                  </a:lnTo>
                  <a:lnTo>
                    <a:pt x="152" y="12"/>
                  </a:lnTo>
                  <a:lnTo>
                    <a:pt x="152" y="2"/>
                  </a:lnTo>
                  <a:lnTo>
                    <a:pt x="149" y="2"/>
                  </a:lnTo>
                  <a:lnTo>
                    <a:pt x="149" y="0"/>
                  </a:lnTo>
                  <a:lnTo>
                    <a:pt x="145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188" name="Freeform 57"/>
            <p:cNvSpPr>
              <a:spLocks/>
            </p:cNvSpPr>
            <p:nvPr/>
          </p:nvSpPr>
          <p:spPr bwMode="auto">
            <a:xfrm>
              <a:off x="6483351" y="3309938"/>
              <a:ext cx="241300" cy="22225"/>
            </a:xfrm>
            <a:custGeom>
              <a:avLst/>
              <a:gdLst>
                <a:gd name="T0" fmla="*/ 7 w 152"/>
                <a:gd name="T1" fmla="*/ 0 h 14"/>
                <a:gd name="T2" fmla="*/ 3 w 152"/>
                <a:gd name="T3" fmla="*/ 0 h 14"/>
                <a:gd name="T4" fmla="*/ 3 w 152"/>
                <a:gd name="T5" fmla="*/ 2 h 14"/>
                <a:gd name="T6" fmla="*/ 0 w 152"/>
                <a:gd name="T7" fmla="*/ 2 h 14"/>
                <a:gd name="T8" fmla="*/ 0 w 152"/>
                <a:gd name="T9" fmla="*/ 12 h 14"/>
                <a:gd name="T10" fmla="*/ 3 w 152"/>
                <a:gd name="T11" fmla="*/ 12 h 14"/>
                <a:gd name="T12" fmla="*/ 3 w 152"/>
                <a:gd name="T13" fmla="*/ 14 h 14"/>
                <a:gd name="T14" fmla="*/ 150 w 152"/>
                <a:gd name="T15" fmla="*/ 14 h 14"/>
                <a:gd name="T16" fmla="*/ 150 w 152"/>
                <a:gd name="T17" fmla="*/ 12 h 14"/>
                <a:gd name="T18" fmla="*/ 152 w 152"/>
                <a:gd name="T19" fmla="*/ 12 h 14"/>
                <a:gd name="T20" fmla="*/ 152 w 152"/>
                <a:gd name="T21" fmla="*/ 2 h 14"/>
                <a:gd name="T22" fmla="*/ 150 w 152"/>
                <a:gd name="T23" fmla="*/ 2 h 14"/>
                <a:gd name="T24" fmla="*/ 150 w 152"/>
                <a:gd name="T25" fmla="*/ 0 h 14"/>
                <a:gd name="T26" fmla="*/ 145 w 152"/>
                <a:gd name="T27" fmla="*/ 0 h 14"/>
                <a:gd name="T28" fmla="*/ 7 w 152"/>
                <a:gd name="T29" fmla="*/ 0 h 1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52" h="14">
                  <a:moveTo>
                    <a:pt x="7" y="0"/>
                  </a:moveTo>
                  <a:lnTo>
                    <a:pt x="3" y="0"/>
                  </a:lnTo>
                  <a:lnTo>
                    <a:pt x="3" y="2"/>
                  </a:lnTo>
                  <a:lnTo>
                    <a:pt x="0" y="2"/>
                  </a:lnTo>
                  <a:lnTo>
                    <a:pt x="0" y="12"/>
                  </a:lnTo>
                  <a:lnTo>
                    <a:pt x="3" y="12"/>
                  </a:lnTo>
                  <a:lnTo>
                    <a:pt x="3" y="14"/>
                  </a:lnTo>
                  <a:lnTo>
                    <a:pt x="150" y="14"/>
                  </a:lnTo>
                  <a:lnTo>
                    <a:pt x="150" y="12"/>
                  </a:lnTo>
                  <a:lnTo>
                    <a:pt x="152" y="12"/>
                  </a:lnTo>
                  <a:lnTo>
                    <a:pt x="152" y="2"/>
                  </a:lnTo>
                  <a:lnTo>
                    <a:pt x="150" y="2"/>
                  </a:lnTo>
                  <a:lnTo>
                    <a:pt x="150" y="0"/>
                  </a:lnTo>
                  <a:lnTo>
                    <a:pt x="145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189" name="Freeform 58"/>
            <p:cNvSpPr>
              <a:spLocks/>
            </p:cNvSpPr>
            <p:nvPr/>
          </p:nvSpPr>
          <p:spPr bwMode="auto">
            <a:xfrm>
              <a:off x="6921501" y="3309938"/>
              <a:ext cx="241300" cy="22225"/>
            </a:xfrm>
            <a:custGeom>
              <a:avLst/>
              <a:gdLst>
                <a:gd name="T0" fmla="*/ 7 w 152"/>
                <a:gd name="T1" fmla="*/ 0 h 14"/>
                <a:gd name="T2" fmla="*/ 2 w 152"/>
                <a:gd name="T3" fmla="*/ 0 h 14"/>
                <a:gd name="T4" fmla="*/ 2 w 152"/>
                <a:gd name="T5" fmla="*/ 2 h 14"/>
                <a:gd name="T6" fmla="*/ 0 w 152"/>
                <a:gd name="T7" fmla="*/ 2 h 14"/>
                <a:gd name="T8" fmla="*/ 0 w 152"/>
                <a:gd name="T9" fmla="*/ 12 h 14"/>
                <a:gd name="T10" fmla="*/ 2 w 152"/>
                <a:gd name="T11" fmla="*/ 12 h 14"/>
                <a:gd name="T12" fmla="*/ 2 w 152"/>
                <a:gd name="T13" fmla="*/ 14 h 14"/>
                <a:gd name="T14" fmla="*/ 149 w 152"/>
                <a:gd name="T15" fmla="*/ 14 h 14"/>
                <a:gd name="T16" fmla="*/ 149 w 152"/>
                <a:gd name="T17" fmla="*/ 12 h 14"/>
                <a:gd name="T18" fmla="*/ 152 w 152"/>
                <a:gd name="T19" fmla="*/ 12 h 14"/>
                <a:gd name="T20" fmla="*/ 152 w 152"/>
                <a:gd name="T21" fmla="*/ 2 h 14"/>
                <a:gd name="T22" fmla="*/ 149 w 152"/>
                <a:gd name="T23" fmla="*/ 2 h 14"/>
                <a:gd name="T24" fmla="*/ 149 w 152"/>
                <a:gd name="T25" fmla="*/ 0 h 14"/>
                <a:gd name="T26" fmla="*/ 145 w 152"/>
                <a:gd name="T27" fmla="*/ 0 h 14"/>
                <a:gd name="T28" fmla="*/ 7 w 152"/>
                <a:gd name="T29" fmla="*/ 0 h 1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52" h="14">
                  <a:moveTo>
                    <a:pt x="7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149" y="14"/>
                  </a:lnTo>
                  <a:lnTo>
                    <a:pt x="149" y="12"/>
                  </a:lnTo>
                  <a:lnTo>
                    <a:pt x="152" y="12"/>
                  </a:lnTo>
                  <a:lnTo>
                    <a:pt x="152" y="2"/>
                  </a:lnTo>
                  <a:lnTo>
                    <a:pt x="149" y="2"/>
                  </a:lnTo>
                  <a:lnTo>
                    <a:pt x="149" y="0"/>
                  </a:lnTo>
                  <a:lnTo>
                    <a:pt x="145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190" name="Freeform 59"/>
            <p:cNvSpPr>
              <a:spLocks/>
            </p:cNvSpPr>
            <p:nvPr/>
          </p:nvSpPr>
          <p:spPr bwMode="auto">
            <a:xfrm>
              <a:off x="3043239" y="3756026"/>
              <a:ext cx="61912" cy="11113"/>
            </a:xfrm>
            <a:custGeom>
              <a:avLst/>
              <a:gdLst>
                <a:gd name="T0" fmla="*/ 2 w 39"/>
                <a:gd name="T1" fmla="*/ 0 h 7"/>
                <a:gd name="T2" fmla="*/ 0 w 39"/>
                <a:gd name="T3" fmla="*/ 0 h 7"/>
                <a:gd name="T4" fmla="*/ 0 w 39"/>
                <a:gd name="T5" fmla="*/ 4 h 7"/>
                <a:gd name="T6" fmla="*/ 2 w 39"/>
                <a:gd name="T7" fmla="*/ 4 h 7"/>
                <a:gd name="T8" fmla="*/ 37 w 39"/>
                <a:gd name="T9" fmla="*/ 7 h 7"/>
                <a:gd name="T10" fmla="*/ 39 w 39"/>
                <a:gd name="T11" fmla="*/ 7 h 7"/>
                <a:gd name="T12" fmla="*/ 39 w 39"/>
                <a:gd name="T13" fmla="*/ 2 h 7"/>
                <a:gd name="T14" fmla="*/ 37 w 39"/>
                <a:gd name="T15" fmla="*/ 2 h 7"/>
                <a:gd name="T16" fmla="*/ 2 w 39"/>
                <a:gd name="T17" fmla="*/ 0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9" h="7">
                  <a:moveTo>
                    <a:pt x="2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" y="4"/>
                  </a:lnTo>
                  <a:lnTo>
                    <a:pt x="37" y="7"/>
                  </a:lnTo>
                  <a:lnTo>
                    <a:pt x="39" y="7"/>
                  </a:lnTo>
                  <a:lnTo>
                    <a:pt x="39" y="2"/>
                  </a:lnTo>
                  <a:lnTo>
                    <a:pt x="37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191" name="Freeform 60"/>
            <p:cNvSpPr>
              <a:spLocks/>
            </p:cNvSpPr>
            <p:nvPr/>
          </p:nvSpPr>
          <p:spPr bwMode="auto">
            <a:xfrm>
              <a:off x="3043239" y="3536951"/>
              <a:ext cx="61912" cy="6350"/>
            </a:xfrm>
            <a:custGeom>
              <a:avLst/>
              <a:gdLst>
                <a:gd name="T0" fmla="*/ 2 w 39"/>
                <a:gd name="T1" fmla="*/ 0 h 4"/>
                <a:gd name="T2" fmla="*/ 0 w 39"/>
                <a:gd name="T3" fmla="*/ 0 h 4"/>
                <a:gd name="T4" fmla="*/ 0 w 39"/>
                <a:gd name="T5" fmla="*/ 4 h 4"/>
                <a:gd name="T6" fmla="*/ 39 w 39"/>
                <a:gd name="T7" fmla="*/ 4 h 4"/>
                <a:gd name="T8" fmla="*/ 39 w 39"/>
                <a:gd name="T9" fmla="*/ 0 h 4"/>
                <a:gd name="T10" fmla="*/ 37 w 39"/>
                <a:gd name="T11" fmla="*/ 0 h 4"/>
                <a:gd name="T12" fmla="*/ 2 w 39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" h="4">
                  <a:moveTo>
                    <a:pt x="2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39" y="4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192" name="Freeform 61"/>
            <p:cNvSpPr>
              <a:spLocks/>
            </p:cNvSpPr>
            <p:nvPr/>
          </p:nvSpPr>
          <p:spPr bwMode="auto">
            <a:xfrm>
              <a:off x="3043239" y="3317876"/>
              <a:ext cx="61912" cy="6350"/>
            </a:xfrm>
            <a:custGeom>
              <a:avLst/>
              <a:gdLst>
                <a:gd name="T0" fmla="*/ 2 w 39"/>
                <a:gd name="T1" fmla="*/ 0 h 4"/>
                <a:gd name="T2" fmla="*/ 0 w 39"/>
                <a:gd name="T3" fmla="*/ 0 h 4"/>
                <a:gd name="T4" fmla="*/ 0 w 39"/>
                <a:gd name="T5" fmla="*/ 4 h 4"/>
                <a:gd name="T6" fmla="*/ 39 w 39"/>
                <a:gd name="T7" fmla="*/ 4 h 4"/>
                <a:gd name="T8" fmla="*/ 39 w 39"/>
                <a:gd name="T9" fmla="*/ 0 h 4"/>
                <a:gd name="T10" fmla="*/ 37 w 39"/>
                <a:gd name="T11" fmla="*/ 0 h 4"/>
                <a:gd name="T12" fmla="*/ 2 w 39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" h="4">
                  <a:moveTo>
                    <a:pt x="2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39" y="4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193" name="Freeform 62"/>
            <p:cNvSpPr>
              <a:spLocks/>
            </p:cNvSpPr>
            <p:nvPr/>
          </p:nvSpPr>
          <p:spPr bwMode="auto">
            <a:xfrm>
              <a:off x="3043239" y="3098801"/>
              <a:ext cx="61912" cy="7938"/>
            </a:xfrm>
            <a:custGeom>
              <a:avLst/>
              <a:gdLst>
                <a:gd name="T0" fmla="*/ 2 w 39"/>
                <a:gd name="T1" fmla="*/ 0 h 5"/>
                <a:gd name="T2" fmla="*/ 0 w 39"/>
                <a:gd name="T3" fmla="*/ 0 h 5"/>
                <a:gd name="T4" fmla="*/ 0 w 39"/>
                <a:gd name="T5" fmla="*/ 5 h 5"/>
                <a:gd name="T6" fmla="*/ 39 w 39"/>
                <a:gd name="T7" fmla="*/ 5 h 5"/>
                <a:gd name="T8" fmla="*/ 39 w 39"/>
                <a:gd name="T9" fmla="*/ 0 h 5"/>
                <a:gd name="T10" fmla="*/ 37 w 39"/>
                <a:gd name="T11" fmla="*/ 0 h 5"/>
                <a:gd name="T12" fmla="*/ 2 w 39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" h="5">
                  <a:moveTo>
                    <a:pt x="2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39" y="5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194" name="Freeform 63"/>
            <p:cNvSpPr>
              <a:spLocks/>
            </p:cNvSpPr>
            <p:nvPr/>
          </p:nvSpPr>
          <p:spPr bwMode="auto">
            <a:xfrm>
              <a:off x="3043239" y="2879726"/>
              <a:ext cx="61912" cy="7938"/>
            </a:xfrm>
            <a:custGeom>
              <a:avLst/>
              <a:gdLst>
                <a:gd name="T0" fmla="*/ 2 w 39"/>
                <a:gd name="T1" fmla="*/ 0 h 5"/>
                <a:gd name="T2" fmla="*/ 0 w 39"/>
                <a:gd name="T3" fmla="*/ 0 h 5"/>
                <a:gd name="T4" fmla="*/ 0 w 39"/>
                <a:gd name="T5" fmla="*/ 5 h 5"/>
                <a:gd name="T6" fmla="*/ 39 w 39"/>
                <a:gd name="T7" fmla="*/ 5 h 5"/>
                <a:gd name="T8" fmla="*/ 39 w 39"/>
                <a:gd name="T9" fmla="*/ 0 h 5"/>
                <a:gd name="T10" fmla="*/ 37 w 39"/>
                <a:gd name="T11" fmla="*/ 0 h 5"/>
                <a:gd name="T12" fmla="*/ 2 w 39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" h="5">
                  <a:moveTo>
                    <a:pt x="2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39" y="5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195" name="Rectangle 64"/>
            <p:cNvSpPr>
              <a:spLocks noChangeArrowheads="1"/>
            </p:cNvSpPr>
            <p:nvPr/>
          </p:nvSpPr>
          <p:spPr bwMode="auto">
            <a:xfrm>
              <a:off x="2935289" y="4241801"/>
              <a:ext cx="69850" cy="152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000" b="0">
                  <a:solidFill>
                    <a:srgbClr val="000000"/>
                  </a:solidFill>
                  <a:latin typeface="Arial" charset="0"/>
                </a:rPr>
                <a:t>0</a:t>
              </a:r>
              <a:endParaRPr lang="de-DE"/>
            </a:p>
          </p:txBody>
        </p:sp>
        <p:sp>
          <p:nvSpPr>
            <p:cNvPr id="7196" name="Rectangle 65"/>
            <p:cNvSpPr>
              <a:spLocks noChangeArrowheads="1"/>
            </p:cNvSpPr>
            <p:nvPr/>
          </p:nvSpPr>
          <p:spPr bwMode="auto">
            <a:xfrm>
              <a:off x="2913064" y="3911601"/>
              <a:ext cx="76200" cy="184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200" b="0">
                  <a:solidFill>
                    <a:srgbClr val="000000"/>
                  </a:solidFill>
                  <a:latin typeface="Book Antiqua" pitchFamily="18" charset="0"/>
                </a:rPr>
                <a:t>1</a:t>
              </a:r>
              <a:endParaRPr lang="de-DE"/>
            </a:p>
          </p:txBody>
        </p:sp>
        <p:sp>
          <p:nvSpPr>
            <p:cNvPr id="7197" name="Rectangle 66"/>
            <p:cNvSpPr>
              <a:spLocks noChangeArrowheads="1"/>
            </p:cNvSpPr>
            <p:nvPr/>
          </p:nvSpPr>
          <p:spPr bwMode="auto">
            <a:xfrm>
              <a:off x="2913064" y="3692526"/>
              <a:ext cx="76200" cy="184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200" b="0">
                  <a:solidFill>
                    <a:srgbClr val="000000"/>
                  </a:solidFill>
                  <a:latin typeface="Book Antiqua" pitchFamily="18" charset="0"/>
                </a:rPr>
                <a:t>2</a:t>
              </a:r>
              <a:endParaRPr lang="de-DE"/>
            </a:p>
          </p:txBody>
        </p:sp>
        <p:sp>
          <p:nvSpPr>
            <p:cNvPr id="7198" name="Rectangle 67"/>
            <p:cNvSpPr>
              <a:spLocks noChangeArrowheads="1"/>
            </p:cNvSpPr>
            <p:nvPr/>
          </p:nvSpPr>
          <p:spPr bwMode="auto">
            <a:xfrm>
              <a:off x="2913064" y="3254376"/>
              <a:ext cx="52387" cy="215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b="0">
                  <a:solidFill>
                    <a:srgbClr val="000000"/>
                  </a:solidFill>
                  <a:latin typeface="Book Antiqua" pitchFamily="18" charset="0"/>
                </a:rPr>
                <a:t>i</a:t>
              </a:r>
              <a:endParaRPr lang="de-DE"/>
            </a:p>
          </p:txBody>
        </p:sp>
        <p:sp>
          <p:nvSpPr>
            <p:cNvPr id="7200" name="Freeform 81"/>
            <p:cNvSpPr>
              <a:spLocks/>
            </p:cNvSpPr>
            <p:nvPr/>
          </p:nvSpPr>
          <p:spPr bwMode="auto">
            <a:xfrm>
              <a:off x="3057526" y="2441576"/>
              <a:ext cx="88900" cy="201613"/>
            </a:xfrm>
            <a:custGeom>
              <a:avLst/>
              <a:gdLst>
                <a:gd name="T0" fmla="*/ 0 w 56"/>
                <a:gd name="T1" fmla="*/ 127 h 127"/>
                <a:gd name="T2" fmla="*/ 28 w 56"/>
                <a:gd name="T3" fmla="*/ 0 h 127"/>
                <a:gd name="T4" fmla="*/ 56 w 56"/>
                <a:gd name="T5" fmla="*/ 127 h 127"/>
                <a:gd name="T6" fmla="*/ 0 w 56"/>
                <a:gd name="T7" fmla="*/ 127 h 12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6" h="127">
                  <a:moveTo>
                    <a:pt x="0" y="127"/>
                  </a:moveTo>
                  <a:lnTo>
                    <a:pt x="28" y="0"/>
                  </a:lnTo>
                  <a:lnTo>
                    <a:pt x="56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737373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01" name="Freeform 82"/>
            <p:cNvSpPr>
              <a:spLocks/>
            </p:cNvSpPr>
            <p:nvPr/>
          </p:nvSpPr>
          <p:spPr bwMode="auto">
            <a:xfrm>
              <a:off x="7591426" y="4148138"/>
              <a:ext cx="204787" cy="88900"/>
            </a:xfrm>
            <a:custGeom>
              <a:avLst/>
              <a:gdLst>
                <a:gd name="T0" fmla="*/ 0 w 129"/>
                <a:gd name="T1" fmla="*/ 0 h 56"/>
                <a:gd name="T2" fmla="*/ 129 w 129"/>
                <a:gd name="T3" fmla="*/ 28 h 56"/>
                <a:gd name="T4" fmla="*/ 0 w 129"/>
                <a:gd name="T5" fmla="*/ 56 h 56"/>
                <a:gd name="T6" fmla="*/ 0 w 129"/>
                <a:gd name="T7" fmla="*/ 0 h 5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9" h="56">
                  <a:moveTo>
                    <a:pt x="0" y="0"/>
                  </a:moveTo>
                  <a:lnTo>
                    <a:pt x="129" y="28"/>
                  </a:lnTo>
                  <a:lnTo>
                    <a:pt x="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7373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5B0A6EC8-BC0C-4A7E-AFE9-8B03FAFF6904}"/>
                  </a:ext>
                </a:extLst>
              </p:cNvPr>
              <p:cNvSpPr txBox="1"/>
              <p:nvPr/>
            </p:nvSpPr>
            <p:spPr>
              <a:xfrm>
                <a:off x="2127907" y="1107748"/>
                <a:ext cx="470693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0" dirty="0">
                    <a:latin typeface="+mn-lt"/>
                  </a:rPr>
                  <a:t>independent outside observer 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b="0" dirty="0">
                    <a:latin typeface="+mn-lt"/>
                  </a:rPr>
                  <a:t> sees system state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b="0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5B0A6EC8-BC0C-4A7E-AFE9-8B03FAFF6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907" y="1107748"/>
                <a:ext cx="4706936" cy="707886"/>
              </a:xfrm>
              <a:prstGeom prst="rect">
                <a:avLst/>
              </a:prstGeom>
              <a:blipFill>
                <a:blip r:embed="rId4"/>
                <a:stretch>
                  <a:fillRect l="-1295" t="-4310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feld 88">
                <a:extLst>
                  <a:ext uri="{FF2B5EF4-FFF2-40B4-BE49-F238E27FC236}">
                    <a16:creationId xmlns:a16="http://schemas.microsoft.com/office/drawing/2014/main" id="{445B31F8-A14E-4A8F-8718-32E07DFAFEF2}"/>
                  </a:ext>
                </a:extLst>
              </p:cNvPr>
              <p:cNvSpPr txBox="1"/>
              <p:nvPr/>
            </p:nvSpPr>
            <p:spPr>
              <a:xfrm>
                <a:off x="2366287" y="4653228"/>
                <a:ext cx="47069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0" dirty="0">
                    <a:latin typeface="+mn-lt"/>
                  </a:rPr>
                  <a:t>state</a:t>
                </a:r>
                <a14:m>
                  <m:oMath xmlns:m="http://schemas.openxmlformats.org/officeDocument/2006/math">
                    <m:r>
                      <a:rPr lang="de-DE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000" b="0" dirty="0">
                  <a:latin typeface="+mn-lt"/>
                </a:endParaRPr>
              </a:p>
            </p:txBody>
          </p:sp>
        </mc:Choice>
        <mc:Fallback xmlns="">
          <p:sp>
            <p:nvSpPr>
              <p:cNvPr id="89" name="Textfeld 88">
                <a:extLst>
                  <a:ext uri="{FF2B5EF4-FFF2-40B4-BE49-F238E27FC236}">
                    <a16:creationId xmlns:a16="http://schemas.microsoft.com/office/drawing/2014/main" id="{445B31F8-A14E-4A8F-8718-32E07DFAF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287" y="4653228"/>
                <a:ext cx="4706936" cy="400110"/>
              </a:xfrm>
              <a:prstGeom prst="rect">
                <a:avLst/>
              </a:prstGeom>
              <a:blipFill>
                <a:blip r:embed="rId5"/>
                <a:stretch>
                  <a:fillRect l="-1295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76CDD04B-04F9-4788-8FCB-0479E73544D2}"/>
              </a:ext>
            </a:extLst>
          </p:cNvPr>
          <p:cNvCxnSpPr/>
          <p:nvPr/>
        </p:nvCxnSpPr>
        <p:spPr bwMode="auto">
          <a:xfrm>
            <a:off x="2667813" y="5096201"/>
            <a:ext cx="0" cy="5334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feld 91">
                <a:extLst>
                  <a:ext uri="{FF2B5EF4-FFF2-40B4-BE49-F238E27FC236}">
                    <a16:creationId xmlns:a16="http://schemas.microsoft.com/office/drawing/2014/main" id="{19A33157-3A98-4B47-820C-9DDD9E14E9A9}"/>
                  </a:ext>
                </a:extLst>
              </p:cNvPr>
              <p:cNvSpPr txBox="1"/>
              <p:nvPr/>
            </p:nvSpPr>
            <p:spPr>
              <a:xfrm>
                <a:off x="4719755" y="5140790"/>
                <a:ext cx="470693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0" dirty="0">
                    <a:latin typeface="+mn-lt"/>
                  </a:rPr>
                  <a:t>future </a:t>
                </a:r>
                <a:r>
                  <a:rPr lang="de-DE" sz="2000" b="0" dirty="0" err="1">
                    <a:latin typeface="+mn-lt"/>
                  </a:rPr>
                  <a:t>development</a:t>
                </a:r>
                <a:r>
                  <a:rPr lang="de-DE" sz="2000" b="0" dirty="0">
                    <a:latin typeface="+mn-lt"/>
                  </a:rPr>
                  <a:t> </a:t>
                </a:r>
                <a:r>
                  <a:rPr lang="de-DE" sz="2000" b="0" dirty="0" err="1">
                    <a:latin typeface="+mn-lt"/>
                  </a:rPr>
                  <a:t>of</a:t>
                </a:r>
                <a:r>
                  <a:rPr lang="de-DE" sz="2000" b="0" dirty="0">
                    <a:latin typeface="+mn-lt"/>
                  </a:rPr>
                  <a:t> </a:t>
                </a:r>
                <a:r>
                  <a:rPr lang="de-DE" sz="2000" b="0" dirty="0" err="1">
                    <a:latin typeface="+mn-lt"/>
                  </a:rPr>
                  <a:t>process</a:t>
                </a:r>
                <a:r>
                  <a:rPr lang="de-DE" sz="2000" b="0" dirty="0">
                    <a:latin typeface="+mn-lt"/>
                  </a:rPr>
                  <a:t> </a:t>
                </a:r>
                <a:br>
                  <a:rPr lang="de-DE" sz="2000" b="0" dirty="0">
                    <a:latin typeface="+mn-lt"/>
                  </a:rPr>
                </a:br>
                <a:r>
                  <a:rPr lang="de-DE" sz="2000" b="0" dirty="0" err="1">
                    <a:latin typeface="+mn-lt"/>
                  </a:rPr>
                  <a:t>only</a:t>
                </a:r>
                <a:r>
                  <a:rPr lang="de-DE" sz="2000" b="0" dirty="0">
                    <a:latin typeface="+mn-lt"/>
                  </a:rPr>
                  <a:t> </a:t>
                </a:r>
                <a:r>
                  <a:rPr lang="de-DE" sz="2000" b="0" dirty="0" err="1">
                    <a:latin typeface="+mn-lt"/>
                  </a:rPr>
                  <a:t>depends</a:t>
                </a:r>
                <a:r>
                  <a:rPr lang="de-DE" sz="2000" b="0" dirty="0">
                    <a:latin typeface="+mn-lt"/>
                  </a:rPr>
                  <a:t> on </a:t>
                </a:r>
                <a:r>
                  <a:rPr lang="de-DE" sz="2000" b="0" dirty="0" err="1">
                    <a:latin typeface="+mn-lt"/>
                  </a:rPr>
                  <a:t>state</a:t>
                </a:r>
                <a:r>
                  <a:rPr lang="de-DE" sz="2000" b="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b="0" dirty="0">
                  <a:latin typeface="+mn-lt"/>
                </a:endParaRPr>
              </a:p>
            </p:txBody>
          </p:sp>
        </mc:Choice>
        <mc:Fallback xmlns="">
          <p:sp>
            <p:nvSpPr>
              <p:cNvPr id="92" name="Textfeld 91">
                <a:extLst>
                  <a:ext uri="{FF2B5EF4-FFF2-40B4-BE49-F238E27FC236}">
                    <a16:creationId xmlns:a16="http://schemas.microsoft.com/office/drawing/2014/main" id="{19A33157-3A98-4B47-820C-9DDD9E14E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755" y="5140790"/>
                <a:ext cx="4706936" cy="707886"/>
              </a:xfrm>
              <a:prstGeom prst="rect">
                <a:avLst/>
              </a:prstGeom>
              <a:blipFill>
                <a:blip r:embed="rId6"/>
                <a:stretch>
                  <a:fillRect l="-1295" t="-3448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204" name="Group 71"/>
          <p:cNvGrpSpPr>
            <a:grpSpLocks/>
          </p:cNvGrpSpPr>
          <p:nvPr/>
        </p:nvGrpSpPr>
        <p:grpSpPr bwMode="auto">
          <a:xfrm>
            <a:off x="2334438" y="2051377"/>
            <a:ext cx="622300" cy="2408238"/>
            <a:chOff x="2054" y="1217"/>
            <a:chExt cx="392" cy="1517"/>
          </a:xfrm>
        </p:grpSpPr>
        <p:sp>
          <p:nvSpPr>
            <p:cNvPr id="7205" name="Freeform 72"/>
            <p:cNvSpPr>
              <a:spLocks/>
            </p:cNvSpPr>
            <p:nvPr/>
          </p:nvSpPr>
          <p:spPr bwMode="auto">
            <a:xfrm>
              <a:off x="2054" y="1764"/>
              <a:ext cx="151" cy="14"/>
            </a:xfrm>
            <a:custGeom>
              <a:avLst/>
              <a:gdLst>
                <a:gd name="T0" fmla="*/ 7 w 151"/>
                <a:gd name="T1" fmla="*/ 0 h 14"/>
                <a:gd name="T2" fmla="*/ 2 w 151"/>
                <a:gd name="T3" fmla="*/ 0 h 14"/>
                <a:gd name="T4" fmla="*/ 2 w 151"/>
                <a:gd name="T5" fmla="*/ 2 h 14"/>
                <a:gd name="T6" fmla="*/ 0 w 151"/>
                <a:gd name="T7" fmla="*/ 2 h 14"/>
                <a:gd name="T8" fmla="*/ 0 w 151"/>
                <a:gd name="T9" fmla="*/ 12 h 14"/>
                <a:gd name="T10" fmla="*/ 2 w 151"/>
                <a:gd name="T11" fmla="*/ 12 h 14"/>
                <a:gd name="T12" fmla="*/ 2 w 151"/>
                <a:gd name="T13" fmla="*/ 14 h 14"/>
                <a:gd name="T14" fmla="*/ 149 w 151"/>
                <a:gd name="T15" fmla="*/ 14 h 14"/>
                <a:gd name="T16" fmla="*/ 149 w 151"/>
                <a:gd name="T17" fmla="*/ 12 h 14"/>
                <a:gd name="T18" fmla="*/ 151 w 151"/>
                <a:gd name="T19" fmla="*/ 12 h 14"/>
                <a:gd name="T20" fmla="*/ 151 w 151"/>
                <a:gd name="T21" fmla="*/ 2 h 14"/>
                <a:gd name="T22" fmla="*/ 149 w 151"/>
                <a:gd name="T23" fmla="*/ 2 h 14"/>
                <a:gd name="T24" fmla="*/ 149 w 151"/>
                <a:gd name="T25" fmla="*/ 0 h 14"/>
                <a:gd name="T26" fmla="*/ 144 w 151"/>
                <a:gd name="T27" fmla="*/ 0 h 14"/>
                <a:gd name="T28" fmla="*/ 7 w 151"/>
                <a:gd name="T29" fmla="*/ 0 h 1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51" h="14">
                  <a:moveTo>
                    <a:pt x="7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149" y="14"/>
                  </a:lnTo>
                  <a:lnTo>
                    <a:pt x="149" y="12"/>
                  </a:lnTo>
                  <a:lnTo>
                    <a:pt x="151" y="12"/>
                  </a:lnTo>
                  <a:lnTo>
                    <a:pt x="151" y="2"/>
                  </a:lnTo>
                  <a:lnTo>
                    <a:pt x="149" y="2"/>
                  </a:lnTo>
                  <a:lnTo>
                    <a:pt x="149" y="0"/>
                  </a:lnTo>
                  <a:lnTo>
                    <a:pt x="14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06" name="Freeform 73"/>
            <p:cNvSpPr>
              <a:spLocks/>
            </p:cNvSpPr>
            <p:nvPr/>
          </p:nvSpPr>
          <p:spPr bwMode="auto">
            <a:xfrm>
              <a:off x="2264" y="1355"/>
              <a:ext cx="4" cy="1246"/>
            </a:xfrm>
            <a:custGeom>
              <a:avLst/>
              <a:gdLst>
                <a:gd name="T0" fmla="*/ 4 w 4"/>
                <a:gd name="T1" fmla="*/ 3 h 1246"/>
                <a:gd name="T2" fmla="*/ 4 w 4"/>
                <a:gd name="T3" fmla="*/ 0 h 1246"/>
                <a:gd name="T4" fmla="*/ 0 w 4"/>
                <a:gd name="T5" fmla="*/ 0 h 1246"/>
                <a:gd name="T6" fmla="*/ 0 w 4"/>
                <a:gd name="T7" fmla="*/ 1246 h 1246"/>
                <a:gd name="T8" fmla="*/ 4 w 4"/>
                <a:gd name="T9" fmla="*/ 1246 h 1246"/>
                <a:gd name="T10" fmla="*/ 4 w 4"/>
                <a:gd name="T11" fmla="*/ 1243 h 1246"/>
                <a:gd name="T12" fmla="*/ 4 w 4"/>
                <a:gd name="T13" fmla="*/ 3 h 124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" h="1246">
                  <a:moveTo>
                    <a:pt x="4" y="3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1246"/>
                  </a:lnTo>
                  <a:lnTo>
                    <a:pt x="4" y="1246"/>
                  </a:lnTo>
                  <a:lnTo>
                    <a:pt x="4" y="124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07" name="Rectangle 74"/>
            <p:cNvSpPr>
              <a:spLocks noChangeArrowheads="1"/>
            </p:cNvSpPr>
            <p:nvPr/>
          </p:nvSpPr>
          <p:spPr bwMode="auto">
            <a:xfrm>
              <a:off x="2315" y="1217"/>
              <a:ext cx="66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600" b="0">
                  <a:solidFill>
                    <a:srgbClr val="0000FF"/>
                  </a:solidFill>
                  <a:latin typeface="Book Antiqua" pitchFamily="18" charset="0"/>
                </a:rPr>
                <a:t>x</a:t>
              </a:r>
              <a:endParaRPr lang="de-DE"/>
            </a:p>
          </p:txBody>
        </p:sp>
        <p:sp>
          <p:nvSpPr>
            <p:cNvPr id="7208" name="Rectangle 75"/>
            <p:cNvSpPr>
              <a:spLocks noChangeArrowheads="1"/>
            </p:cNvSpPr>
            <p:nvPr/>
          </p:nvSpPr>
          <p:spPr bwMode="auto">
            <a:xfrm>
              <a:off x="2371" y="1262"/>
              <a:ext cx="75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600" b="0">
                  <a:solidFill>
                    <a:srgbClr val="0000FF"/>
                  </a:solidFill>
                  <a:latin typeface="Book Antiqua" pitchFamily="18" charset="0"/>
                </a:rPr>
                <a:t>n</a:t>
              </a:r>
              <a:endParaRPr lang="de-DE"/>
            </a:p>
          </p:txBody>
        </p:sp>
        <p:sp>
          <p:nvSpPr>
            <p:cNvPr id="7209" name="Rectangle 76"/>
            <p:cNvSpPr>
              <a:spLocks noChangeArrowheads="1"/>
            </p:cNvSpPr>
            <p:nvPr/>
          </p:nvSpPr>
          <p:spPr bwMode="auto">
            <a:xfrm>
              <a:off x="2315" y="2528"/>
              <a:ext cx="42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600" b="0">
                  <a:solidFill>
                    <a:srgbClr val="0000FF"/>
                  </a:solidFill>
                  <a:latin typeface="Book Antiqua" pitchFamily="18" charset="0"/>
                </a:rPr>
                <a:t>t</a:t>
              </a:r>
              <a:endParaRPr lang="de-DE"/>
            </a:p>
          </p:txBody>
        </p:sp>
        <p:sp>
          <p:nvSpPr>
            <p:cNvPr id="7210" name="Rectangle 77"/>
            <p:cNvSpPr>
              <a:spLocks noChangeArrowheads="1"/>
            </p:cNvSpPr>
            <p:nvPr/>
          </p:nvSpPr>
          <p:spPr bwMode="auto">
            <a:xfrm>
              <a:off x="2359" y="2580"/>
              <a:ext cx="75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600" b="0">
                  <a:solidFill>
                    <a:srgbClr val="0000FF"/>
                  </a:solidFill>
                  <a:latin typeface="Book Antiqua" pitchFamily="18" charset="0"/>
                </a:rPr>
                <a:t>n</a:t>
              </a:r>
              <a:endParaRPr lang="de-DE"/>
            </a:p>
          </p:txBody>
        </p:sp>
        <p:sp>
          <p:nvSpPr>
            <p:cNvPr id="7211" name="Freeform 78"/>
            <p:cNvSpPr>
              <a:spLocks/>
            </p:cNvSpPr>
            <p:nvPr/>
          </p:nvSpPr>
          <p:spPr bwMode="auto">
            <a:xfrm>
              <a:off x="2273" y="1379"/>
              <a:ext cx="75" cy="250"/>
            </a:xfrm>
            <a:custGeom>
              <a:avLst/>
              <a:gdLst>
                <a:gd name="T0" fmla="*/ 75 w 75"/>
                <a:gd name="T1" fmla="*/ 2 h 250"/>
                <a:gd name="T2" fmla="*/ 75 w 75"/>
                <a:gd name="T3" fmla="*/ 0 h 250"/>
                <a:gd name="T4" fmla="*/ 70 w 75"/>
                <a:gd name="T5" fmla="*/ 0 h 250"/>
                <a:gd name="T6" fmla="*/ 70 w 75"/>
                <a:gd name="T7" fmla="*/ 2 h 250"/>
                <a:gd name="T8" fmla="*/ 0 w 75"/>
                <a:gd name="T9" fmla="*/ 247 h 250"/>
                <a:gd name="T10" fmla="*/ 0 w 75"/>
                <a:gd name="T11" fmla="*/ 250 h 250"/>
                <a:gd name="T12" fmla="*/ 5 w 75"/>
                <a:gd name="T13" fmla="*/ 250 h 250"/>
                <a:gd name="T14" fmla="*/ 5 w 75"/>
                <a:gd name="T15" fmla="*/ 247 h 250"/>
                <a:gd name="T16" fmla="*/ 75 w 75"/>
                <a:gd name="T17" fmla="*/ 2 h 25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5" h="250">
                  <a:moveTo>
                    <a:pt x="75" y="2"/>
                  </a:moveTo>
                  <a:lnTo>
                    <a:pt x="75" y="0"/>
                  </a:lnTo>
                  <a:lnTo>
                    <a:pt x="70" y="0"/>
                  </a:lnTo>
                  <a:lnTo>
                    <a:pt x="70" y="2"/>
                  </a:lnTo>
                  <a:lnTo>
                    <a:pt x="0" y="247"/>
                  </a:lnTo>
                  <a:lnTo>
                    <a:pt x="0" y="250"/>
                  </a:lnTo>
                  <a:lnTo>
                    <a:pt x="5" y="250"/>
                  </a:lnTo>
                  <a:lnTo>
                    <a:pt x="5" y="247"/>
                  </a:lnTo>
                  <a:lnTo>
                    <a:pt x="75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9084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878FF9-C88E-4337-99CA-A2A2314C8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Overview on the Analysis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942383E4-D033-4D8E-8BE0-D26A6F444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Markov state process and memoryless property</a:t>
            </a:r>
          </a:p>
          <a:p>
            <a:r>
              <a:rPr lang="en-US" b="1" noProof="0" dirty="0">
                <a:solidFill>
                  <a:schemeClr val="accent5"/>
                </a:solidFill>
              </a:rPr>
              <a:t>Homogeneous systems</a:t>
            </a:r>
            <a:r>
              <a:rPr lang="en-US" noProof="0" dirty="0"/>
              <a:t>: transition probabilities independent of time instant</a:t>
            </a:r>
          </a:p>
          <a:p>
            <a:endParaRPr lang="en-US" noProof="0" dirty="0"/>
          </a:p>
          <a:p>
            <a:r>
              <a:rPr lang="en-US" b="1" noProof="0" dirty="0">
                <a:solidFill>
                  <a:schemeClr val="accent5"/>
                </a:solidFill>
              </a:rPr>
              <a:t>Chapman-Kolmogorov</a:t>
            </a:r>
            <a:r>
              <a:rPr lang="en-US" noProof="0" dirty="0"/>
              <a:t> </a:t>
            </a:r>
            <a:r>
              <a:rPr lang="en-US" b="1" noProof="0" dirty="0">
                <a:solidFill>
                  <a:schemeClr val="accent5"/>
                </a:solidFill>
              </a:rPr>
              <a:t>equation</a:t>
            </a:r>
            <a:r>
              <a:rPr lang="en-US" noProof="0" dirty="0"/>
              <a:t> for state transition probabilities: </a:t>
            </a:r>
          </a:p>
          <a:p>
            <a:endParaRPr lang="en-US" noProof="0" dirty="0"/>
          </a:p>
          <a:p>
            <a:pPr lvl="1"/>
            <a:r>
              <a:rPr lang="en-US" noProof="0" dirty="0"/>
              <a:t>Kolmogorov forward equation for </a:t>
            </a:r>
            <a:r>
              <a:rPr lang="en-US" b="1" noProof="0" dirty="0">
                <a:solidFill>
                  <a:schemeClr val="accent5"/>
                </a:solidFill>
              </a:rPr>
              <a:t>probability densities </a:t>
            </a:r>
          </a:p>
          <a:p>
            <a:endParaRPr lang="en-US" noProof="0" dirty="0"/>
          </a:p>
          <a:p>
            <a:pPr lvl="1"/>
            <a:r>
              <a:rPr lang="en-US" noProof="0" dirty="0"/>
              <a:t>Kolmogorov forward equation for </a:t>
            </a:r>
            <a:r>
              <a:rPr lang="en-US" b="1" noProof="0" dirty="0">
                <a:solidFill>
                  <a:schemeClr val="accent5"/>
                </a:solidFill>
              </a:rPr>
              <a:t>state probabilities</a:t>
            </a:r>
          </a:p>
          <a:p>
            <a:endParaRPr lang="en-US" b="1" noProof="0" dirty="0">
              <a:solidFill>
                <a:schemeClr val="accent5"/>
              </a:solidFill>
            </a:endParaRPr>
          </a:p>
          <a:p>
            <a:r>
              <a:rPr lang="en-US" b="1" noProof="0" dirty="0">
                <a:solidFill>
                  <a:schemeClr val="accent5"/>
                </a:solidFill>
              </a:rPr>
              <a:t>Stationary system</a:t>
            </a:r>
          </a:p>
          <a:p>
            <a:endParaRPr lang="en-US" b="1" noProof="0" dirty="0">
              <a:solidFill>
                <a:schemeClr val="accent5"/>
              </a:solidFill>
            </a:endParaRPr>
          </a:p>
          <a:p>
            <a:r>
              <a:rPr lang="en-US" noProof="0" dirty="0"/>
              <a:t>Example:</a:t>
            </a:r>
            <a:r>
              <a:rPr lang="en-US" b="1" noProof="0" dirty="0">
                <a:solidFill>
                  <a:schemeClr val="accent5"/>
                </a:solidFill>
              </a:rPr>
              <a:t> birth-and-death process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5BE542-95F4-4027-8FCB-F4663B2E9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9</a:t>
            </a:fld>
            <a:endParaRPr lang="en-GB"/>
          </a:p>
        </p:txBody>
      </p:sp>
      <p:graphicFrame>
        <p:nvGraphicFramePr>
          <p:cNvPr id="17" name="Objekt 16">
            <a:extLst>
              <a:ext uri="{FF2B5EF4-FFF2-40B4-BE49-F238E27FC236}">
                <a16:creationId xmlns:a16="http://schemas.microsoft.com/office/drawing/2014/main" id="{1F52C554-70E5-4B2D-B069-CF3E76338A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5056667"/>
              </p:ext>
            </p:extLst>
          </p:nvPr>
        </p:nvGraphicFramePr>
        <p:xfrm>
          <a:off x="8528050" y="2009775"/>
          <a:ext cx="2684463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82" name="Equation" r:id="rId5" imgW="1180800" imgH="190440" progId="Equation.DSMT4">
                  <p:embed/>
                </p:oleObj>
              </mc:Choice>
              <mc:Fallback>
                <p:oleObj name="Equation" r:id="rId5" imgW="118080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28050" y="2009775"/>
                        <a:ext cx="2684463" cy="430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kt 20">
            <a:extLst>
              <a:ext uri="{FF2B5EF4-FFF2-40B4-BE49-F238E27FC236}">
                <a16:creationId xmlns:a16="http://schemas.microsoft.com/office/drawing/2014/main" id="{1A3437A3-C9D6-4768-BFFF-9B92FEB551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1971716"/>
              </p:ext>
            </p:extLst>
          </p:nvPr>
        </p:nvGraphicFramePr>
        <p:xfrm>
          <a:off x="10296819" y="2647358"/>
          <a:ext cx="1666581" cy="648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83" name="Equation" r:id="rId7" imgW="914400" imgH="355320" progId="Equation.DSMT4">
                  <p:embed/>
                </p:oleObj>
              </mc:Choice>
              <mc:Fallback>
                <p:oleObj name="Equation" r:id="rId7" imgW="91440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296819" y="2647358"/>
                        <a:ext cx="1666581" cy="648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kt 21">
            <a:extLst>
              <a:ext uri="{FF2B5EF4-FFF2-40B4-BE49-F238E27FC236}">
                <a16:creationId xmlns:a16="http://schemas.microsoft.com/office/drawing/2014/main" id="{E40B17F0-A5F9-470A-8096-D4E1F7F143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3621759"/>
              </p:ext>
            </p:extLst>
          </p:nvPr>
        </p:nvGraphicFramePr>
        <p:xfrm>
          <a:off x="7632700" y="2720975"/>
          <a:ext cx="1465263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84" name="Equation" r:id="rId9" imgW="736560" imgH="253800" progId="Equation.DSMT4">
                  <p:embed/>
                </p:oleObj>
              </mc:Choice>
              <mc:Fallback>
                <p:oleObj name="Equation" r:id="rId9" imgW="736560" imgH="253800" progId="Equation.DSMT4">
                  <p:embed/>
                  <p:pic>
                    <p:nvPicPr>
                      <p:cNvPr id="17" name="Objekt 16">
                        <a:extLst>
                          <a:ext uri="{FF2B5EF4-FFF2-40B4-BE49-F238E27FC236}">
                            <a16:creationId xmlns:a16="http://schemas.microsoft.com/office/drawing/2014/main" id="{1F52C554-70E5-4B2D-B069-CF3E76338A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632700" y="2720975"/>
                        <a:ext cx="1465263" cy="50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7803A298-328C-4226-BE2C-8EEEB41E1EB3}"/>
              </a:ext>
            </a:extLst>
          </p:cNvPr>
          <p:cNvSpPr/>
          <p:nvPr/>
        </p:nvSpPr>
        <p:spPr bwMode="auto">
          <a:xfrm>
            <a:off x="9328958" y="2793703"/>
            <a:ext cx="736600" cy="311211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24" name="Objekt 23">
            <a:extLst>
              <a:ext uri="{FF2B5EF4-FFF2-40B4-BE49-F238E27FC236}">
                <a16:creationId xmlns:a16="http://schemas.microsoft.com/office/drawing/2014/main" id="{69733EAB-7F80-40EB-94A2-2D31CBFE45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742455"/>
              </p:ext>
            </p:extLst>
          </p:nvPr>
        </p:nvGraphicFramePr>
        <p:xfrm>
          <a:off x="10102729" y="3439116"/>
          <a:ext cx="1484782" cy="569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85" name="Equation" r:id="rId11" imgW="927000" imgH="355320" progId="Equation.DSMT4">
                  <p:embed/>
                </p:oleObj>
              </mc:Choice>
              <mc:Fallback>
                <p:oleObj name="Equation" r:id="rId11" imgW="92700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102729" y="3439116"/>
                        <a:ext cx="1484782" cy="569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kt 24">
            <a:extLst>
              <a:ext uri="{FF2B5EF4-FFF2-40B4-BE49-F238E27FC236}">
                <a16:creationId xmlns:a16="http://schemas.microsoft.com/office/drawing/2014/main" id="{2DC6C357-B3C4-4E8A-BD60-4D50B11173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218215"/>
              </p:ext>
            </p:extLst>
          </p:nvPr>
        </p:nvGraphicFramePr>
        <p:xfrm>
          <a:off x="7335368" y="3525312"/>
          <a:ext cx="1715125" cy="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86" name="Equation" r:id="rId13" imgW="952200" imgH="190440" progId="Equation.DSMT4">
                  <p:embed/>
                </p:oleObj>
              </mc:Choice>
              <mc:Fallback>
                <p:oleObj name="Equation" r:id="rId13" imgW="95220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335368" y="3525312"/>
                        <a:ext cx="1715125" cy="343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5FDA78C1-0B63-477C-93B5-C7865C5AAAA2}"/>
              </a:ext>
            </a:extLst>
          </p:cNvPr>
          <p:cNvSpPr/>
          <p:nvPr/>
        </p:nvSpPr>
        <p:spPr bwMode="auto">
          <a:xfrm>
            <a:off x="9146669" y="3557126"/>
            <a:ext cx="736600" cy="311211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27" name="Objekt 26">
            <a:extLst>
              <a:ext uri="{FF2B5EF4-FFF2-40B4-BE49-F238E27FC236}">
                <a16:creationId xmlns:a16="http://schemas.microsoft.com/office/drawing/2014/main" id="{26FF8960-6F80-4A9D-A622-88386119F9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1855947"/>
              </p:ext>
            </p:extLst>
          </p:nvPr>
        </p:nvGraphicFramePr>
        <p:xfrm>
          <a:off x="2935288" y="4179888"/>
          <a:ext cx="522287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87" name="Equation" r:id="rId15" imgW="291960" imgH="266400" progId="Equation.DSMT4">
                  <p:embed/>
                </p:oleObj>
              </mc:Choice>
              <mc:Fallback>
                <p:oleObj name="Equation" r:id="rId15" imgW="29196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935288" y="4179888"/>
                        <a:ext cx="522287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Pfeil: nach rechts 27">
            <a:extLst>
              <a:ext uri="{FF2B5EF4-FFF2-40B4-BE49-F238E27FC236}">
                <a16:creationId xmlns:a16="http://schemas.microsoft.com/office/drawing/2014/main" id="{CEEF7C19-755A-4873-A130-19E730E35137}"/>
              </a:ext>
            </a:extLst>
          </p:cNvPr>
          <p:cNvSpPr/>
          <p:nvPr/>
        </p:nvSpPr>
        <p:spPr bwMode="auto">
          <a:xfrm>
            <a:off x="3733800" y="4231157"/>
            <a:ext cx="736600" cy="311211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29" name="Objekt 28">
            <a:extLst>
              <a:ext uri="{FF2B5EF4-FFF2-40B4-BE49-F238E27FC236}">
                <a16:creationId xmlns:a16="http://schemas.microsoft.com/office/drawing/2014/main" id="{82713FB9-355E-4BCC-9E73-5AF8892E3D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8868922"/>
              </p:ext>
            </p:extLst>
          </p:nvPr>
        </p:nvGraphicFramePr>
        <p:xfrm>
          <a:off x="4598988" y="4125913"/>
          <a:ext cx="1058862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88" name="Equation" r:id="rId17" imgW="698400" imgH="393480" progId="Equation.DSMT4">
                  <p:embed/>
                </p:oleObj>
              </mc:Choice>
              <mc:Fallback>
                <p:oleObj name="Equation" r:id="rId17" imgW="6984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598988" y="4125913"/>
                        <a:ext cx="1058862" cy="59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kt 29">
            <a:extLst>
              <a:ext uri="{FF2B5EF4-FFF2-40B4-BE49-F238E27FC236}">
                <a16:creationId xmlns:a16="http://schemas.microsoft.com/office/drawing/2014/main" id="{F91A7891-F1D2-47DD-8E5E-99D512E8B9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7032952"/>
              </p:ext>
            </p:extLst>
          </p:nvPr>
        </p:nvGraphicFramePr>
        <p:xfrm>
          <a:off x="6096189" y="4257675"/>
          <a:ext cx="1136211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89" name="Equation" r:id="rId19" imgW="507960" imgH="177480" progId="Equation.DSMT4">
                  <p:embed/>
                </p:oleObj>
              </mc:Choice>
              <mc:Fallback>
                <p:oleObj name="Equation" r:id="rId19" imgW="5079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096189" y="4257675"/>
                        <a:ext cx="1136211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7635616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4.8|26.3"/>
  <p:tag name="GENSWF_SLIDE_UID" val="{27D656DA-B48B-4AB5-885E-6B72302DE068}:29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3|23.7|18.8|75.6|19.3|13.2|20.8|15.8"/>
  <p:tag name="ISPRING_SLIDE_INDENT_LEVEL" val="1"/>
  <p:tag name="ISPRING_CUSTOM_TIMING_USED" val="0"/>
  <p:tag name="GENSWF_SLIDE_UID" val="{7E77F0C1-A2A7-470B-BD40-6A9BE0F1BF36}:31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3|23.7|18.8|75.6|19.3|13.2|20.8|15.8"/>
  <p:tag name="ISPRING_SLIDE_INDENT_LEVEL" val="1"/>
  <p:tag name="ISPRING_CUSTOM_TIMING_USED" val="0"/>
  <p:tag name="GENSWF_SLIDE_UID" val="{7E77F0C1-A2A7-470B-BD40-6A9BE0F1BF36}:31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1|21|69.7|20.3|17"/>
  <p:tag name="GENSWF_SLIDE_UID" val="{4BE8DDCD-E4B9-4778-A374-A58B3084D3AB}:31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1|21|69.7|20.3|17"/>
  <p:tag name="GENSWF_SLIDE_UID" val="{4BE8DDCD-E4B9-4778-A374-A58B3084D3AB}:31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2.4|24.7"/>
  <p:tag name="GENSWF_SLIDE_UID" val="{EFC1C136-9C70-476C-9890-A573094C2061}:31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22"/>
  <p:tag name="ISPRING_SLIDE_INDENT_LEVEL" val="1"/>
  <p:tag name="ISPRING_CUSTOM_TIMING_USED" val="0"/>
  <p:tag name="GENSWF_SLIDE_UID" val="{0F83128E-9AB6-4702-812E-E67F4FA5C65D}:28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8|12"/>
  <p:tag name="ISPRING_SLIDE_INDENT_LEVEL" val="1"/>
  <p:tag name="ISPRING_CUSTOM_TIMING_USED" val="0"/>
  <p:tag name="GENSWF_SLIDE_UID" val="{0644E0C2-22D7-4B80-BA43-0851AFEE4C6A}:31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8|8.8|62.1"/>
  <p:tag name="ISPRING_SLIDE_INDENT_LEVEL" val="1"/>
  <p:tag name="ISPRING_CUSTOM_TIMING_USED" val="0"/>
  <p:tag name="GENSWF_SLIDE_UID" val="{B82C26F9-1BCD-45B6-BFEA-37349D28FC9D}:34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61|11.5|50.4|38.7|60.4|53.1"/>
  <p:tag name="ISPRING_SLIDE_INDENT_LEVEL" val="1"/>
  <p:tag name="ISPRING_CUSTOM_TIMING_USED" val="0"/>
  <p:tag name="GENSWF_SLIDE_UID" val="{F49FCF76-E2C2-4049-87F1-90ED164D9EE1}:28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6|6.4|9.7|34.4|42|13.7|7|20.4|41.1"/>
  <p:tag name="ISPRING_SLIDE_INDENT_LEVEL" val="1"/>
  <p:tag name="ISPRING_CUSTOM_TIMING_USED" val="0"/>
  <p:tag name="GENSWF_SLIDE_UID" val="{4D328818-7200-4FEB-B57F-AC4B186F5707}:43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1.5|7.7|15|10.1|24.1|36.7|52|25.3|44|27.1"/>
  <p:tag name="GENSWF_SLIDE_UID" val="{75A3F838-E160-4F5F-8036-DF524111C184}:43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1|14.1"/>
  <p:tag name="ISPRING_SLIDE_INDENT_LEVEL" val="1"/>
  <p:tag name="ISPRING_CUSTOM_TIMING_USED" val="0"/>
  <p:tag name="GENSWF_SLIDE_UID" val="{0034DE56-BA78-4C5D-ADB9-1A8372322BC2}:43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8|6.5"/>
  <p:tag name="GENSWF_SLIDE_UID" val="{7E6F0E2B-E04D-4FE1-BAD7-74B5EA2ED129}:28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26.8|24.8|49.4|43|17.3|48|15.5|8.4"/>
  <p:tag name="GENSWF_SLIDE_UID" val="{5EB8052E-690A-45AA-89BF-5A2C7B3BB979}:33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4.8|13.4|75.3|4.3|63.3"/>
  <p:tag name="GENSWF_SLIDE_UID" val="{A82EED1B-F910-4F06-9362-E0B53486C1B3}:32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12.9|20.8|16|62.6|22"/>
  <p:tag name="ISPRING_SLIDE_INDENT_LEVEL" val="1"/>
  <p:tag name="ISPRING_CUSTOM_TIMING_USED" val="0"/>
  <p:tag name="GENSWF_SLIDE_UID" val="{0A978A4C-9D5A-4A8C-9210-E9291E249FF0}:43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7|81.9|39.8"/>
  <p:tag name="GENSWF_SLIDE_UID" val="{A97DC9A6-3129-425D-8DC0-DAA16FBB636E}:34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4|16.4|18|33.4|30.1|25.2|71.9|40.6"/>
  <p:tag name="ISPRING_SLIDE_INDENT_LEVEL" val="1"/>
  <p:tag name="ISPRING_CUSTOM_TIMING_USED" val="0"/>
  <p:tag name="GENSWF_SLIDE_UID" val="{1D56ACF8-44E5-411C-B4B8-3E0B5705A9E3}:43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2|26.4|6.7|23.6|139.3|9.9"/>
  <p:tag name="GENSWF_SLIDE_UID" val="{67224631-74D9-4131-B5F4-7A85D5AE6FD1}:32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7"/>
  <p:tag name="ISPRING_SLIDE_INDENT_LEVEL" val="1"/>
  <p:tag name="ISPRING_CUSTOM_TIMING_USED" val="0"/>
  <p:tag name="GENSWF_SLIDE_UID" val="{03E403CA-A023-4F06-BA53-2DC71700A602}:32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6|34.2|61.4|65.5"/>
  <p:tag name="ISPRING_SLIDE_INDENT_LEVEL" val="1"/>
  <p:tag name="ISPRING_CUSTOM_TIMING_USED" val="0"/>
  <p:tag name="GENSWF_SLIDE_UID" val="{005CE321-A2E6-4C2A-BCB4-96DA9FACF47F}:44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1.6"/>
  <p:tag name="GENSWF_SLIDE_UID" val="{2DDA4947-E938-4E73-A2B6-34086F70C65E}:29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1.5|47|47.7"/>
  <p:tag name="GENSWF_SLIDE_UID" val="{60B3C5D1-C1F3-4018-A6D2-1E487263BC01}:30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1"/>
  <p:tag name="ISPRING_CUSTOM_TIMING_USED" val="0"/>
  <p:tag name="GENSWF_SLIDE_UID" val="{9FED6436-2B3C-44DE-B421-555ECD7A01FE}:27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4|52.9|33.7|52.5|82.7|18.5|4.2"/>
  <p:tag name="GENSWF_SLIDE_UID" val="{4DE810B5-3105-444E-A008-EA5847CED14F}:33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4|52.9|33.7|52.5|82.7|18.5|4.2"/>
  <p:tag name="GENSWF_SLIDE_UID" val="{4DE810B5-3105-444E-A008-EA5847CED14F}:33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24.8|12.9|26.7|41.6"/>
  <p:tag name="ISPRING_SLIDE_INDENT_LEVEL" val="1"/>
  <p:tag name="ISPRING_CUSTOM_TIMING_USED" val="0"/>
  <p:tag name="GENSWF_SLIDE_UID" val="{31B2A99D-CA15-4188-9EDE-B8CA9933B107}:30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79.6|81|83.3|67"/>
  <p:tag name="ISPRING_SLIDE_INDENT_LEVEL" val="1"/>
  <p:tag name="ISPRING_CUSTOM_TIMING_USED" val="0"/>
  <p:tag name="GENSWF_SLIDE_UID" val="{12DB2EC6-D2DF-45DA-BCE7-C34226E24FCA}:307"/>
</p:tagLst>
</file>

<file path=ppt/theme/theme1.xml><?xml version="1.0" encoding="utf-8"?>
<a:theme xmlns:a="http://schemas.openxmlformats.org/drawingml/2006/main" name="i3_powerpoint_2017">
  <a:themeElements>
    <a:clrScheme name="Benutzerdefiniert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1F5394"/>
      </a:accent5>
      <a:accent6>
        <a:srgbClr val="70AD47"/>
      </a:accent6>
      <a:hlink>
        <a:srgbClr val="0563C1"/>
      </a:hlink>
      <a:folHlink>
        <a:srgbClr val="954F72"/>
      </a:folHlink>
    </a:clrScheme>
    <a:fontScheme name="i3_font_style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algn="ctr">
          <a:defRPr sz="2000" b="0" dirty="0">
            <a:solidFill>
              <a:schemeClr val="bg1"/>
            </a:solidFill>
            <a:latin typeface="+mj-l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Rounded MT Bold" pitchFamily="34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>
            <a:latin typeface="+mn-lt"/>
          </a:defRPr>
        </a:defPPr>
      </a:lstStyle>
    </a:txDef>
  </a:objectDefaults>
  <a:extraClrSchemeLst>
    <a:extraClrScheme>
      <a:clrScheme name="Vorlag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ag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-20170425" id="{DC9CE8E7-E304-4EF4-A6EB-99A4F62FBDBA}" vid="{08FDE999-829D-4CCD-A438-DD68C14B5BAF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2206</Words>
  <Application>Microsoft Office PowerPoint</Application>
  <PresentationFormat>Breitbild</PresentationFormat>
  <Paragraphs>492</Paragraphs>
  <Slides>46</Slides>
  <Notes>35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46</vt:i4>
      </vt:variant>
    </vt:vector>
  </HeadingPairs>
  <TitlesOfParts>
    <vt:vector size="59" baseType="lpstr">
      <vt:lpstr>Calibri</vt:lpstr>
      <vt:lpstr>Book Antiqua</vt:lpstr>
      <vt:lpstr>Wingdings</vt:lpstr>
      <vt:lpstr>Symbol</vt:lpstr>
      <vt:lpstr>Arial</vt:lpstr>
      <vt:lpstr>Cambria Math</vt:lpstr>
      <vt:lpstr>Times New Roman</vt:lpstr>
      <vt:lpstr>Wingdings 3</vt:lpstr>
      <vt:lpstr>Segoe UI</vt:lpstr>
      <vt:lpstr>Arial Rounded MT Bold</vt:lpstr>
      <vt:lpstr>i3_powerpoint_2017</vt:lpstr>
      <vt:lpstr>Equation</vt:lpstr>
      <vt:lpstr>Formel</vt:lpstr>
      <vt:lpstr>PowerPoint-Präsentation</vt:lpstr>
      <vt:lpstr>Disclaimer and Copyright Notice</vt:lpstr>
      <vt:lpstr>Chapter 3</vt:lpstr>
      <vt:lpstr>Definition of Continuous-Time Markov Chain</vt:lpstr>
      <vt:lpstr>Continuous-Time Markov Chain (CTMC)</vt:lpstr>
      <vt:lpstr>Illustration of CTMC: Example</vt:lpstr>
      <vt:lpstr>Transition Behavior of CTMC</vt:lpstr>
      <vt:lpstr>Analysis of Continuous-time Markov Chain (CMTC)</vt:lpstr>
      <vt:lpstr>Overview on the Analysis</vt:lpstr>
      <vt:lpstr>Transition Behavior of  Markovian State Processes</vt:lpstr>
      <vt:lpstr>Transition Behavior of Markovian State Processes</vt:lpstr>
      <vt:lpstr>Transition Probability</vt:lpstr>
      <vt:lpstr>Transition Matrix</vt:lpstr>
      <vt:lpstr>Chapman-Kolmogorov Equation</vt:lpstr>
      <vt:lpstr>Chapman-Kolmogorov Equation (f.)</vt:lpstr>
      <vt:lpstr>Kolmogorov Forward Equation for Transition Probabilities</vt:lpstr>
      <vt:lpstr>Kolmogorov Forward Equation for Transition Probabilities</vt:lpstr>
      <vt:lpstr>Kolmogorov Forward Equation: Limiting Process</vt:lpstr>
      <vt:lpstr>Kolmogorov Forward Equation: Matrix Notation</vt:lpstr>
      <vt:lpstr>Solution of Kolmogorov Forward Equation</vt:lpstr>
      <vt:lpstr>State Equations and State Probabilities</vt:lpstr>
      <vt:lpstr>Kolmogorov Forward Equation for State Probabilities</vt:lpstr>
      <vt:lpstr>Kolmogorov Forward Eq. for State Probabilities: Matrix Notation</vt:lpstr>
      <vt:lpstr>Stationary State Probabilities</vt:lpstr>
      <vt:lpstr>Principle of Maintaining Statistical Equilibrium</vt:lpstr>
      <vt:lpstr>Stationary Equation System: Matrix Notation</vt:lpstr>
      <vt:lpstr>Linear Dependency of State Equations</vt:lpstr>
      <vt:lpstr>Macro States</vt:lpstr>
      <vt:lpstr>Global Equilibrium Equation</vt:lpstr>
      <vt:lpstr>Example: Stationary State Equations</vt:lpstr>
      <vt:lpstr>Example: Stationary Macro State Equations</vt:lpstr>
      <vt:lpstr>Summary: Stationary Equation System</vt:lpstr>
      <vt:lpstr>Examples of Transition Probability Densities</vt:lpstr>
      <vt:lpstr>Transition Probability Densities</vt:lpstr>
      <vt:lpstr>Transition Probability Density of Poisson Arrival Process</vt:lpstr>
      <vt:lpstr>Transition Probability Density for Exponential Service Time</vt:lpstr>
      <vt:lpstr>Birth-and-Death Processes</vt:lpstr>
      <vt:lpstr>Birth-and-Death Processes</vt:lpstr>
      <vt:lpstr>Example: No BD Process</vt:lpstr>
      <vt:lpstr>Non-stationary Birth-and-Death Processes</vt:lpstr>
      <vt:lpstr>Example: Poisson Process as Pure Birth Process</vt:lpstr>
      <vt:lpstr>Stationary Birth-and-Death Processes</vt:lpstr>
      <vt:lpstr>Macro State Equation System</vt:lpstr>
      <vt:lpstr>Solving the Macro State Equation System</vt:lpstr>
      <vt:lpstr>Example: Delay-Loss System with State-dependent Rates</vt:lpstr>
      <vt:lpstr>Strong Law of Large Numbers for Markov Chains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Leere Vorlage</dc:title>
  <dc:creator>tobias.hossfeld@uni-wuerzburg.de</dc:creator>
  <cp:lastModifiedBy>Tobias Hoßfeld</cp:lastModifiedBy>
  <cp:revision>964</cp:revision>
  <dcterms:created xsi:type="dcterms:W3CDTF">2011-01-08T01:15:19Z</dcterms:created>
  <dcterms:modified xsi:type="dcterms:W3CDTF">2022-05-05T09:19:40Z</dcterms:modified>
</cp:coreProperties>
</file>